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85" r:id="rId4"/>
    <p:sldId id="262" r:id="rId5"/>
    <p:sldId id="263" r:id="rId6"/>
    <p:sldId id="264" r:id="rId7"/>
    <p:sldId id="274" r:id="rId8"/>
    <p:sldId id="265" r:id="rId9"/>
    <p:sldId id="275" r:id="rId10"/>
    <p:sldId id="266" r:id="rId11"/>
    <p:sldId id="276" r:id="rId12"/>
    <p:sldId id="267" r:id="rId13"/>
    <p:sldId id="277" r:id="rId14"/>
    <p:sldId id="278" r:id="rId15"/>
    <p:sldId id="268" r:id="rId16"/>
    <p:sldId id="257" r:id="rId17"/>
    <p:sldId id="279" r:id="rId18"/>
    <p:sldId id="258" r:id="rId19"/>
    <p:sldId id="280" r:id="rId20"/>
    <p:sldId id="281" r:id="rId21"/>
    <p:sldId id="282" r:id="rId22"/>
    <p:sldId id="259" r:id="rId23"/>
    <p:sldId id="283" r:id="rId24"/>
    <p:sldId id="284" r:id="rId25"/>
    <p:sldId id="269" r:id="rId26"/>
    <p:sldId id="270" r:id="rId27"/>
    <p:sldId id="271" r:id="rId28"/>
    <p:sldId id="272" r:id="rId29"/>
    <p:sldId id="273" r:id="rId30"/>
  </p:sldIdLst>
  <p:sldSz cx="9144000" cy="6858000" type="screen4x3"/>
  <p:notesSz cx="7099300" cy="10234613"/>
  <p:defaultTextStyle>
    <a:defPPr>
      <a:defRPr lang="pl-P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4A1C3"/>
    <a:srgbClr val="FCC915"/>
    <a:srgbClr val="25408F"/>
    <a:srgbClr val="D6293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1494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y 3"/>
          <p:cNvCxnSpPr/>
          <p:nvPr userDrawn="1"/>
        </p:nvCxnSpPr>
        <p:spPr>
          <a:xfrm>
            <a:off x="241300" y="6534150"/>
            <a:ext cx="8639175" cy="0"/>
          </a:xfrm>
          <a:prstGeom prst="line">
            <a:avLst/>
          </a:prstGeom>
          <a:ln w="9525">
            <a:solidFill>
              <a:srgbClr val="2540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ole tekstowe 4"/>
          <p:cNvSpPr txBox="1">
            <a:spLocks noChangeArrowheads="1"/>
          </p:cNvSpPr>
          <p:nvPr userDrawn="1"/>
        </p:nvSpPr>
        <p:spPr bwMode="auto">
          <a:xfrm>
            <a:off x="889000" y="6526213"/>
            <a:ext cx="8097838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r>
              <a:rPr lang="pl-PL" altLang="pl-PL" sz="900" smtClean="0">
                <a:solidFill>
                  <a:srgbClr val="25408F"/>
                </a:solidFill>
              </a:rPr>
              <a:t>Prezentacja konkursowa w ramach projektu </a:t>
            </a:r>
            <a:r>
              <a:rPr lang="pl-PL" altLang="pl-PL" sz="900" i="1" smtClean="0">
                <a:solidFill>
                  <a:srgbClr val="25408F"/>
                </a:solidFill>
              </a:rPr>
              <a:t>Sprawiedliwi, aktywni, świadomi – budowa podstaw dla kampanii „Szkoły Przyjazne dla Sprawiedliwego Handlu” w Polsce</a:t>
            </a:r>
            <a:r>
              <a:rPr lang="pl-PL" altLang="pl-PL" sz="900" smtClean="0">
                <a:solidFill>
                  <a:srgbClr val="25408F"/>
                </a:solidFill>
              </a:rPr>
              <a:t>.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 smtClean="0"/>
              <a:t>Kliknij, aby edytować styl wzorca podtytułu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C1C1B-647C-49A5-97CD-937E91CC91B1}" type="datetimeFigureOut">
              <a:rPr lang="pl-PL"/>
              <a:pPr>
                <a:defRPr/>
              </a:pPr>
              <a:t>2014-11-27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4C0FB-DEC7-4349-A5CC-64D80FAFED2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1D491A-1AF3-440D-A77B-AA20C3446559}" type="datetimeFigureOut">
              <a:rPr lang="pl-PL"/>
              <a:pPr>
                <a:defRPr/>
              </a:pPr>
              <a:t>2014-11-27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D36272-BC97-4BF8-B8F4-7B372C54DB5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y 3"/>
          <p:cNvCxnSpPr/>
          <p:nvPr userDrawn="1"/>
        </p:nvCxnSpPr>
        <p:spPr>
          <a:xfrm>
            <a:off x="241300" y="6534150"/>
            <a:ext cx="8639175" cy="0"/>
          </a:xfrm>
          <a:prstGeom prst="line">
            <a:avLst/>
          </a:prstGeom>
          <a:ln w="9525">
            <a:solidFill>
              <a:srgbClr val="2540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ole tekstowe 4"/>
          <p:cNvSpPr txBox="1">
            <a:spLocks noChangeArrowheads="1"/>
          </p:cNvSpPr>
          <p:nvPr userDrawn="1"/>
        </p:nvSpPr>
        <p:spPr bwMode="auto">
          <a:xfrm>
            <a:off x="989013" y="6526213"/>
            <a:ext cx="809625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pl-PL" altLang="pl-PL" sz="900" smtClean="0">
                <a:solidFill>
                  <a:srgbClr val="25408F"/>
                </a:solidFill>
              </a:rPr>
              <a:t>Prezentacja konkursowa w ramach projektu </a:t>
            </a:r>
            <a:r>
              <a:rPr lang="pl-PL" altLang="pl-PL" sz="900" i="1" smtClean="0">
                <a:solidFill>
                  <a:srgbClr val="25408F"/>
                </a:solidFill>
              </a:rPr>
              <a:t>Sprawiedliwi, aktywni, świadomi – budowa podstaw dla kampanii „Szkoły Przyjazne dla Sprawiedliwego Handlu” w Polsce</a:t>
            </a:r>
            <a:r>
              <a:rPr lang="pl-PL" altLang="pl-PL" sz="900" smtClean="0">
                <a:solidFill>
                  <a:srgbClr val="25408F"/>
                </a:solidFill>
              </a:rPr>
              <a:t>. </a:t>
            </a:r>
          </a:p>
        </p:txBody>
      </p:sp>
      <p:pic>
        <p:nvPicPr>
          <p:cNvPr id="6" name="Obraz 8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838" y="5768975"/>
            <a:ext cx="1744662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385635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7738D7-DD96-403B-B11E-C683916A6D3C}" type="datetimeFigureOut">
              <a:rPr lang="pl-PL"/>
              <a:pPr>
                <a:defRPr/>
              </a:pPr>
              <a:t>2014-11-27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E02CE1-D664-48BF-AF9E-21CB5C76A89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0CE8C2-5C5C-43D7-BAB7-D8AB606731BB}" type="datetimeFigureOut">
              <a:rPr lang="pl-PL"/>
              <a:pPr>
                <a:defRPr/>
              </a:pPr>
              <a:t>2014-11-27</a:t>
            </a:fld>
            <a:endParaRPr lang="pl-P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6BAEEF-A705-451C-8C1D-3379399C94C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2CCE7-DC7A-4B98-8E14-943A891990CF}" type="datetimeFigureOut">
              <a:rPr lang="pl-PL"/>
              <a:pPr>
                <a:defRPr/>
              </a:pPr>
              <a:t>2014-11-27</a:t>
            </a:fld>
            <a:endParaRPr lang="pl-PL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8A2D9B-D9C9-41F9-8A3F-4055D77C3CC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3C922-0061-45A8-95FF-1773ACAE467C}" type="datetimeFigureOut">
              <a:rPr lang="pl-PL"/>
              <a:pPr>
                <a:defRPr/>
              </a:pPr>
              <a:t>2014-11-27</a:t>
            </a:fld>
            <a:endParaRPr lang="pl-P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58B9FE-2AC0-4CF1-B7D2-648A6E06660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28E2A-52BB-447B-9501-502A1193A4BD}" type="datetimeFigureOut">
              <a:rPr lang="pl-PL"/>
              <a:pPr>
                <a:defRPr/>
              </a:pPr>
              <a:t>2014-11-27</a:t>
            </a:fld>
            <a:endParaRPr lang="pl-PL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D1D132-900C-45A4-95B8-54803DCD522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803338-ABB5-492E-9050-10D9E12E252D}" type="datetimeFigureOut">
              <a:rPr lang="pl-PL"/>
              <a:pPr>
                <a:defRPr/>
              </a:pPr>
              <a:t>2014-11-27</a:t>
            </a:fld>
            <a:endParaRPr lang="pl-P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81E06-0DD9-4D3B-A849-34019FAD708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smtClean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3975A-EA69-4E20-9B24-214DF8A09D74}" type="datetimeFigureOut">
              <a:rPr lang="pl-PL"/>
              <a:pPr>
                <a:defRPr/>
              </a:pPr>
              <a:t>2014-11-27</a:t>
            </a:fld>
            <a:endParaRPr lang="pl-P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8EFF09-6DEF-406D-BB2E-A83F851E9BE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  <a:endParaRPr lang="en-US" altLang="pl-PL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  <a:endParaRPr lang="en-US" altLang="pl-PL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CEFE0CE-68A6-4CA8-86AA-E8457C5D98B0}" type="datetimeFigureOut">
              <a:rPr lang="pl-PL"/>
              <a:pPr>
                <a:defRPr/>
              </a:pPr>
              <a:t>2014-11-27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E4F1BE2B-B782-4C31-93CC-905C9090663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polecznosci.fairtrade.org.pl/propozycje-dzialan-na-tydzien-edukacji-globalnej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polecznosci.fairtrade.org.pl/category/newsy/newsy-szkoly/sprawiedliwi-aktywni-swiadomi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polecznosci.fairtrade.org.pl/category/newsy/newsy-szkoly/sprawiedliwi-aktywni-swiadomi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www.spolecznosci.fairtrade.org.pl/category/newsy/newsy-szkoly/sprawiedliwi-aktywni-swiadomi/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www.spolecznosci.fairtrade.org.pl/szkoly-kryteria/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Obraz 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413" y="4005263"/>
            <a:ext cx="8639175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ytuł 1"/>
          <p:cNvSpPr>
            <a:spLocks noGrp="1"/>
          </p:cNvSpPr>
          <p:nvPr>
            <p:ph type="ctrTitle"/>
          </p:nvPr>
        </p:nvSpPr>
        <p:spPr>
          <a:xfrm>
            <a:off x="685800" y="1627188"/>
            <a:ext cx="7772400" cy="792162"/>
          </a:xfrm>
        </p:spPr>
        <p:txBody>
          <a:bodyPr/>
          <a:lstStyle/>
          <a:p>
            <a:pPr eaLnBrk="1" hangingPunct="1"/>
            <a:r>
              <a:rPr lang="pl-PL" altLang="pl-PL" sz="3200" dirty="0" smtClean="0"/>
              <a:t>Zespół Szkolno – Przedszkolny </a:t>
            </a:r>
            <a:br>
              <a:rPr lang="pl-PL" altLang="pl-PL" sz="3200" dirty="0" smtClean="0"/>
            </a:br>
            <a:r>
              <a:rPr lang="pl-PL" altLang="pl-PL" sz="3200" dirty="0" smtClean="0"/>
              <a:t>Publiczne Gimnazjum                                                      im. Bł. Karoliny Kózkówny w Woli Radłowskiej</a:t>
            </a:r>
          </a:p>
        </p:txBody>
      </p:sp>
      <p:sp>
        <p:nvSpPr>
          <p:cNvPr id="5124" name="Podtytuł 2"/>
          <p:cNvSpPr>
            <a:spLocks noGrp="1"/>
          </p:cNvSpPr>
          <p:nvPr>
            <p:ph type="subTitle" idx="1"/>
          </p:nvPr>
        </p:nvSpPr>
        <p:spPr>
          <a:xfrm>
            <a:off x="1143000" y="2511425"/>
            <a:ext cx="6858000" cy="701675"/>
          </a:xfrm>
        </p:spPr>
        <p:txBody>
          <a:bodyPr/>
          <a:lstStyle/>
          <a:p>
            <a:pPr eaLnBrk="1" hangingPunct="1"/>
            <a:r>
              <a:rPr lang="pl-PL" altLang="pl-PL" sz="2000" smtClean="0"/>
              <a:t>Lokalna kampania na rzecz Sprawiedliwego Handlu 2014</a:t>
            </a:r>
          </a:p>
          <a:p>
            <a:pPr eaLnBrk="1" hangingPunct="1"/>
            <a:endParaRPr lang="pl-PL" altLang="pl-PL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Obraz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413" y="2276475"/>
            <a:ext cx="8639175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000" dirty="0" smtClean="0"/>
              <a:t>Drugie spotkanie dla grona pedagogicznego  odbyło się w Tygodniu Edukacji Globalnej 21 listopada 2014r. Nauczyciele zapoznani zostali                         z petycją „ Gorzki smak czekolady”, którą wszyscy podpisali. Na spotkanie przygotowane zostały  babeczki zawierające produkty Fair Trade  min. (cukier, kakao, ananasy).</a:t>
            </a:r>
          </a:p>
        </p:txBody>
      </p:sp>
      <p:pic>
        <p:nvPicPr>
          <p:cNvPr id="14339" name="Picture 2" descr="C:\Documents and Settings\Rafał\Pulpit\zdj\20141124_11203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39800" y="1825625"/>
            <a:ext cx="3263900" cy="4351338"/>
          </a:xfrm>
          <a:noFill/>
        </p:spPr>
      </p:pic>
      <p:pic>
        <p:nvPicPr>
          <p:cNvPr id="14340" name="Picture 3" descr="C:\Documents and Settings\Rafał\Pulpit\zdj\20141124_11475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940300" y="1825625"/>
            <a:ext cx="3263900" cy="435133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pl-PL" smtClean="0"/>
              <a:t>Tydzień Edukacji Globalnej 2014</a:t>
            </a:r>
          </a:p>
        </p:txBody>
      </p:sp>
      <p:sp>
        <p:nvSpPr>
          <p:cNvPr id="12291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3856038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defRPr/>
            </a:pPr>
            <a:r>
              <a:rPr lang="pl-PL" altLang="pl-PL" dirty="0" smtClean="0"/>
              <a:t>W związku z Tygodniem Edukacji Globalnej, Koalicja umożliwiła nam kolejne spotkanie, podczas którego mogliśmy się zapoznać               z tematyką globalną i Sprawiedliwym Handlem. </a:t>
            </a:r>
          </a:p>
          <a:p>
            <a:pPr eaLnBrk="1" hangingPunct="1">
              <a:defRPr/>
            </a:pPr>
            <a:r>
              <a:rPr lang="pl-PL" altLang="pl-PL" dirty="0" smtClean="0"/>
              <a:t>W spotkaniu z naszą szkołą brała udział pani Martyna </a:t>
            </a:r>
            <a:r>
              <a:rPr lang="pl-PL" altLang="pl-PL" dirty="0" err="1" smtClean="0"/>
              <a:t>Hobrzyk</a:t>
            </a:r>
            <a:r>
              <a:rPr lang="pl-PL" altLang="pl-PL" dirty="0" smtClean="0"/>
              <a:t>. Pani Martyna w bardzo ciekawy sposób przedstawiła grupie projektowej rzeczywistość krajów Globalnego Południa. Jako naoczny świadek opowiadała o życiu i pracy ludzi w tych krajach. </a:t>
            </a:r>
          </a:p>
          <a:p>
            <a:pPr eaLnBrk="1" hangingPunct="1">
              <a:defRPr/>
            </a:pPr>
            <a:r>
              <a:rPr lang="pl-PL" altLang="pl-PL" dirty="0" smtClean="0"/>
              <a:t>Grupa projektowa wzięła udział w prezentacji filmu „Czarne złoto” w kinie Paradoks w Krakowie 20.11.2014r.Po zakończonej projekcji filmu na uczestników spotkania czekał poczęstunek przygotowany z produktów ekologicznych, posiadających certyfikat Fair Trade.                Po zakończonym spotkaniu odwiedziliśmy sklep ze zdrową żywnością, w którym sprzedawane są również produkty Fair Trade.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000" dirty="0" smtClean="0"/>
              <a:t>Po zakończonym spotkaniu w Kinie „Paradoks ”wybraliśmy się do sklepu  ze zdrową żywnością na małe zakupy! Uczniowie chętnie spróbowali nowych smaków podczas poczęstunku w trakcie spotkania.</a:t>
            </a:r>
          </a:p>
        </p:txBody>
      </p:sp>
      <p:pic>
        <p:nvPicPr>
          <p:cNvPr id="16387" name="Picture 2" descr="C:\Documents and Settings\Rafał\Pulpit\zdj\20141120_10493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28650" y="1774825"/>
            <a:ext cx="3886200" cy="4406900"/>
          </a:xfrm>
          <a:noFill/>
        </p:spPr>
      </p:pic>
      <p:pic>
        <p:nvPicPr>
          <p:cNvPr id="16388" name="Picture 3" descr="C:\Documents and Settings\Rafał\Pulpit\zdj\20141120_14450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940300" y="1825625"/>
            <a:ext cx="3263900" cy="435133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000" dirty="0" smtClean="0"/>
              <a:t>Podczas spotkania w kinie „Paradoks” grupa projektowa wysłuchała ciekawych opowieści naocznych świadków życia ludzi Globalnego Południa. Uczniowie z zainteresowaniem obejrzeli przygotowane prezentacje.</a:t>
            </a:r>
          </a:p>
        </p:txBody>
      </p:sp>
      <p:pic>
        <p:nvPicPr>
          <p:cNvPr id="17411" name="Picture 2" descr="C:\Documents and Settings\Rafał\Pulpit\zdj\20141120_14510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39800" y="1825625"/>
            <a:ext cx="3263900" cy="4351338"/>
          </a:xfrm>
          <a:noFill/>
        </p:spPr>
      </p:pic>
      <p:pic>
        <p:nvPicPr>
          <p:cNvPr id="17412" name="Picture 3" descr="C:\Documents and Settings\Rafał\Pulpit\zdj\20141120_14460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940300" y="1825625"/>
            <a:ext cx="3263900" cy="435133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pl-PL" smtClean="0"/>
              <a:t>Tydzień Edukacji Globalnej 2014</a:t>
            </a:r>
          </a:p>
        </p:txBody>
      </p:sp>
      <p:sp>
        <p:nvSpPr>
          <p:cNvPr id="18435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3856038"/>
          </a:xfrm>
        </p:spPr>
        <p:txBody>
          <a:bodyPr/>
          <a:lstStyle/>
          <a:p>
            <a:pPr eaLnBrk="1" hangingPunct="1"/>
            <a:r>
              <a:rPr lang="pl-PL" altLang="pl-PL" smtClean="0"/>
              <a:t>Koalicja przygotowała też kilkanaście propozycji działań                  z okazji </a:t>
            </a:r>
            <a:r>
              <a:rPr lang="pl-PL" altLang="pl-PL" smtClean="0">
                <a:hlinkClick r:id="rId2"/>
              </a:rPr>
              <a:t>Tygodnia Edukacji Globalnej</a:t>
            </a:r>
            <a:r>
              <a:rPr lang="pl-PL" altLang="pl-PL" smtClean="0"/>
              <a:t>.</a:t>
            </a:r>
          </a:p>
          <a:p>
            <a:pPr eaLnBrk="1" hangingPunct="1"/>
            <a:r>
              <a:rPr lang="pl-PL" altLang="pl-PL" smtClean="0"/>
              <a:t>Po zapoznaniu się z nimi zdecydowaliśmy się na działania opisane na następnych slajdach.</a:t>
            </a:r>
          </a:p>
          <a:p>
            <a:pPr eaLnBrk="1" hangingPunct="1"/>
            <a:endParaRPr lang="pl-PL" altLang="pl-PL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pl-PL" smtClean="0"/>
              <a:t>Tydzień Edukacji Globalnej 2014</a:t>
            </a:r>
          </a:p>
        </p:txBody>
      </p:sp>
      <p:sp>
        <p:nvSpPr>
          <p:cNvPr id="14339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3856038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pl-PL" altLang="pl-PL" dirty="0" smtClean="0"/>
              <a:t>Wydarzenie w naszej szkole z tytułu TEG nazwaliśmy „Słodko gorzki smak czekolady”</a:t>
            </a:r>
          </a:p>
          <a:p>
            <a:pPr eaLnBrk="1" hangingPunct="1">
              <a:defRPr/>
            </a:pPr>
            <a:r>
              <a:rPr lang="pl-PL" altLang="pl-PL" dirty="0" smtClean="0"/>
              <a:t>Grupa projektowa przygotowała ciekawą gazetkę szkolną na temat uprawy kakaowca, poruszając przy tym problem niskich płac dla pracowników na plantacjach, a także zwrócono uwagę             na ciężką pracę dzieci na tych plantacjach.  </a:t>
            </a:r>
          </a:p>
          <a:p>
            <a:pPr eaLnBrk="1" hangingPunct="1">
              <a:defRPr/>
            </a:pPr>
            <a:r>
              <a:rPr lang="pl-PL" altLang="pl-PL" dirty="0" smtClean="0"/>
              <a:t>Gazetka znajduje się w miejscu ogólnodostępnym dla wszystkich, zarówno dla uczniów naszej szkoły jak też dla rodziców i każdego kto odwiedza szkołę.</a:t>
            </a:r>
          </a:p>
          <a:p>
            <a:pPr eaLnBrk="1" hangingPunct="1">
              <a:defRPr/>
            </a:pPr>
            <a:r>
              <a:rPr lang="pl-PL" altLang="pl-PL" dirty="0" smtClean="0"/>
              <a:t>Gazetka została zrobiona pierwszego dnia Tygodnia Edukacji Globalnej i cieszy się dużym zainteresowaniem, zarówno wśród dzieci jak tez nauczycieli i rodziców. </a:t>
            </a:r>
          </a:p>
          <a:p>
            <a:pPr eaLnBrk="1" hangingPunct="1">
              <a:defRPr/>
            </a:pPr>
            <a:endParaRPr lang="pl-PL" altLang="pl-P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000" smtClean="0"/>
              <a:t>Gazetka szkolna związana z Tygodniem Edukacji Globalnej</a:t>
            </a:r>
          </a:p>
        </p:txBody>
      </p:sp>
      <p:pic>
        <p:nvPicPr>
          <p:cNvPr id="20483" name="Picture 2" descr="C:\Documents and Settings\Rafał\Pulpit\zdj\20141124_11453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39800" y="1582738"/>
            <a:ext cx="3263900" cy="4594225"/>
          </a:xfrm>
          <a:noFill/>
        </p:spPr>
      </p:pic>
      <p:pic>
        <p:nvPicPr>
          <p:cNvPr id="20484" name="Picture 3" descr="C:\Documents and Settings\Rafał\Pulpit\zdj\20141124_11454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29150" y="1555750"/>
            <a:ext cx="3886200" cy="46132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pl-PL" smtClean="0"/>
              <a:t>Opis wydarzenia</a:t>
            </a:r>
          </a:p>
        </p:txBody>
      </p:sp>
      <p:sp>
        <p:nvSpPr>
          <p:cNvPr id="21507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392238"/>
            <a:ext cx="7886700" cy="4289425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pl-PL" altLang="pl-PL" sz="2000" smtClean="0"/>
              <a:t>Kolejne wydarzenie w naszej szkole związane z TEG to pogadanka dla rodziców w czasie zebrania dla rodziców w naszej szkole. Rodzice wysłuchali, krótkiej prelekcji na temat projektu</a:t>
            </a:r>
            <a:r>
              <a:rPr lang="pl-PL" sz="2000" smtClean="0">
                <a:hlinkClick r:id="rId2"/>
              </a:rPr>
              <a:t> Sprawiedliwi, aktywni, świadomi – budowa podstaw dla kampanii „Szkoły Przyjazne dla Sprawiedliwego Handlu” w Polsce</a:t>
            </a:r>
            <a:r>
              <a:rPr lang="pl-PL" sz="2000" smtClean="0"/>
              <a:t>. Następnie otrzymali ulotki „Co to jest Sprawiedliwy Handel?” oraz poproszeni zostali o podpisanie petycji „Gorzki smak czekolady”, dzięki temu udało nam się zebrać ponad 130 podpisów.</a:t>
            </a:r>
            <a:endParaRPr lang="pl-PL" altLang="pl-PL" sz="2000" smtClean="0"/>
          </a:p>
          <a:p>
            <a:pPr eaLnBrk="1" hangingPunct="1">
              <a:lnSpc>
                <a:spcPct val="120000"/>
              </a:lnSpc>
            </a:pPr>
            <a:endParaRPr lang="pl-PL" altLang="pl-PL" sz="1600" smtClean="0">
              <a:solidFill>
                <a:srgbClr val="04A1C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Opis wydarzenia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3856038"/>
          </a:xfrm>
        </p:spPr>
        <p:txBody>
          <a:bodyPr>
            <a:normAutofit lnSpcReduction="10000"/>
          </a:bodyPr>
          <a:lstStyle/>
          <a:p>
            <a:pPr lvl="1">
              <a:defRPr/>
            </a:pPr>
            <a:r>
              <a:rPr lang="pl-PL" altLang="pl-PL" dirty="0" smtClean="0"/>
              <a:t>Następnym działaniem w ramach TEG było przygotowanie i wypiek babeczek zawierających produkty Fair Trade min. cukier trzcinowy, kakao, ananasy i czekoladę. Do każdej babeczki została dołączona informacja, że zawierają one produkty Fair Trade. Babeczki zostały sprzedane na terenie naszej szkoły za symboliczną złotówkę, a zysk ze sprzedaży przekazany zostanie PAH w ramach Kampanii „Świat bez głodu”.</a:t>
            </a:r>
          </a:p>
          <a:p>
            <a:pPr lvl="1">
              <a:defRPr/>
            </a:pPr>
            <a:r>
              <a:rPr lang="pl-PL" dirty="0" smtClean="0"/>
              <a:t>Działania związane z popularyzacją Sprawiedliwego Handlu, cieszą się na terenie naszej szkoły bardzo dużym zainteresowaniem. Początkowo zarówno uczniowie jak i nauczyciele nie mieli żadnej wiedzy na ten temat, nie zwracali uwagi na certyfikaty znajdujące się na produktach Sprawiedliwego Handlu. Obecnie uczniowie                    z zainteresowanie przeszukują półki sklepowe w poszukiwaniu produktów Fair Trade , a także grono pedagogiczne doceniło walory smakowe i jakościowe tych produktów.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pl-PL" smtClean="0"/>
              <a:t>Jak się zaczęło?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3856038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dirty="0"/>
              <a:t>Fundacja „Koalicja Sprawiedliwego Handlu” zaprosiła nas do projektu </a:t>
            </a:r>
            <a:r>
              <a:rPr lang="pl-PL" dirty="0">
                <a:hlinkClick r:id="rId2"/>
              </a:rPr>
              <a:t>Sprawiedliwi, aktywni, świadomi – budowa podstaw dla kampanii „Szkoły Przyjazne dla Sprawiedliwego Handlu” w </a:t>
            </a:r>
            <a:r>
              <a:rPr lang="pl-PL" dirty="0" smtClean="0">
                <a:hlinkClick r:id="rId2"/>
              </a:rPr>
              <a:t>Polsce</a:t>
            </a:r>
            <a:r>
              <a:rPr lang="pl-PL" dirty="0" smtClean="0"/>
              <a:t>.</a:t>
            </a:r>
            <a:endParaRPr lang="pl-PL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dirty="0"/>
              <a:t>Jak się dowiedzieliśmy, jest on współfinansowany m.in. ze środków Województwa Małopolskiego otrzymanych z Unii Europejskiej w ramach projektu pod nazwą „Regiony na rzecz edukacji w zakresie zrównoważonego rozwoju i solidarności międzynarodowej” (REDDSO) na podstawie umowy nr IXA/651/EK/14.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dirty="0"/>
              <a:t>Dyrekcja naszej szkoły podpisała z Koalicją umowę o współpracy. </a:t>
            </a:r>
            <a:endParaRPr lang="pl-PL" dirty="0">
              <a:solidFill>
                <a:srgbClr val="04A1C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ytuł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000" smtClean="0"/>
              <a:t>Przygotowanie babeczek przez grupę projektowa z wykorzystaniem produktów Fair Trade.</a:t>
            </a:r>
          </a:p>
        </p:txBody>
      </p:sp>
      <p:pic>
        <p:nvPicPr>
          <p:cNvPr id="23555" name="Picture 9" descr="C:\Documents and Settings\Rafał\Pulpit\zdj\20141126_13142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940300" y="1404938"/>
            <a:ext cx="3263900" cy="4772025"/>
          </a:xfrm>
          <a:noFill/>
        </p:spPr>
      </p:pic>
      <p:pic>
        <p:nvPicPr>
          <p:cNvPr id="23556" name="Picture 2" descr="C:\Documents and Settings\Rafał\Pulpit\zdj\20141126_13104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939800" y="1365250"/>
            <a:ext cx="3263900" cy="481171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000" smtClean="0"/>
              <a:t>Przygotowane babeczki zostały upieczone i do każdej dołączono informację, że zawiera produkty Fair Trade.</a:t>
            </a:r>
          </a:p>
        </p:txBody>
      </p:sp>
      <p:pic>
        <p:nvPicPr>
          <p:cNvPr id="24579" name="Picture 5" descr="C:\Documents and Settings\Rafał\Pulpit\zdj\20141126_13261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t="10519" b="10519"/>
          <a:stretch>
            <a:fillRect/>
          </a:stretch>
        </p:blipFill>
        <p:spPr>
          <a:xfrm>
            <a:off x="628650" y="1501775"/>
            <a:ext cx="3886200" cy="4545013"/>
          </a:xfrm>
          <a:noFill/>
        </p:spPr>
      </p:pic>
      <p:pic>
        <p:nvPicPr>
          <p:cNvPr id="24580" name="Picture 3" descr="C:\Documents and Settings\Rafał\Pulpit\zdj\20141127_07435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940300" y="1528763"/>
            <a:ext cx="3263900" cy="46482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pl-PL" sz="2800" smtClean="0"/>
              <a:t/>
            </a:r>
            <a:br>
              <a:rPr lang="pl-PL" altLang="pl-PL" sz="2800" smtClean="0"/>
            </a:br>
            <a:r>
              <a:rPr lang="pl-PL" altLang="pl-PL" sz="2800" smtClean="0"/>
              <a:t>Efekty projektu</a:t>
            </a:r>
            <a:br>
              <a:rPr lang="pl-PL" altLang="pl-PL" sz="2800" smtClean="0"/>
            </a:br>
            <a:r>
              <a:rPr lang="pl-PL" altLang="pl-PL" sz="2800" smtClean="0"/>
              <a:t>Co to Fair Trade już wszyscy wiemy. Szkołę Przyjazną dla Sprawiedliwego Handlu mieć będziemy!</a:t>
            </a:r>
            <a:r>
              <a:rPr lang="pl-PL" altLang="pl-PL" smtClean="0"/>
              <a:t/>
            </a:r>
            <a:br>
              <a:rPr lang="pl-PL" altLang="pl-PL" smtClean="0"/>
            </a:br>
            <a:endParaRPr lang="pl-PL" altLang="pl-PL" smtClean="0"/>
          </a:p>
        </p:txBody>
      </p:sp>
      <p:pic>
        <p:nvPicPr>
          <p:cNvPr id="25603" name="Picture 4" descr="C:\Documents and Settings\Rafał\Pulpit\zdj\20141126_1302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125788" y="1825625"/>
            <a:ext cx="2863120" cy="385603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Efekty projektu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3856038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pl-PL" altLang="pl-PL" dirty="0" smtClean="0"/>
              <a:t>W naszej szkole od początku realizacji projektu znacznie zwiększyła się wiedza na temat tego czym jest Sprawiedliwy Handel. Uczniowie rozpoznają logo Fair Trade i wyszukują             w odwiedzanych sklepach produkty z tym logo, również nauczyciele docenili jakość i smak produktów z certyfikatem Fair Trade. Często dopytują gdzie można kupić te produkty.</a:t>
            </a:r>
          </a:p>
          <a:p>
            <a:pPr>
              <a:defRPr/>
            </a:pPr>
            <a:r>
              <a:rPr lang="pl-PL" altLang="pl-PL" dirty="0" smtClean="0"/>
              <a:t>W związku z tym, że w naszej okolicy nie ma wielu sklepów sprzedających produkty Fair Trade, naszym działaniem                  w celu uzyskanie tytułu Szkoły Przyjaznej dla Sprawiedliwego Handlu będzie między innymi namówienie właścicieli pobliskich sklepów do wprowadzenia do swojej oferty handlowej kilku produktów z certyfikatem Fair Trade.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ytuł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74000" cy="549275"/>
          </a:xfrm>
        </p:spPr>
        <p:txBody>
          <a:bodyPr/>
          <a:lstStyle/>
          <a:p>
            <a:r>
              <a:rPr lang="pl-PL" sz="2000" smtClean="0"/>
              <a:t>Planowane działania: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228725"/>
            <a:ext cx="7886700" cy="4452938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pl-PL" dirty="0" smtClean="0"/>
              <a:t>Kolejnym planowanym działaniem jest przygotowanie kampanii reklamowej dla produktów Fair Trade, które pojawią się w naszych sklepach. Grupa projektowa i chętni uczniowie w naszej szkole wezmą udział w konkursie na najciekawszy plakat reklamowy dla wybranego produktu. Nagrodami w konkursie będą produkty Fair Trade.</a:t>
            </a:r>
          </a:p>
          <a:p>
            <a:pPr>
              <a:defRPr/>
            </a:pPr>
            <a:r>
              <a:rPr lang="pl-PL" dirty="0" smtClean="0"/>
              <a:t> Następnie grupa projektowa przygotuje akcje reklamowe na terenie sklepów, połączone z degustacją produktów Fair Trade w celu zachęcenia klientów sklepu do wybierania właśnie tych produktów. Uczniowie przygotują broszury reklamowe dla danego produktu, wyjaśniające czym jest Sprawiedliwy Handel i wręczą je klientom sklepów.</a:t>
            </a:r>
          </a:p>
          <a:p>
            <a:pPr>
              <a:defRPr/>
            </a:pPr>
            <a:r>
              <a:rPr lang="pl-PL" dirty="0" smtClean="0"/>
              <a:t>W związku z tym, że obecnie na terenie naszej szkoły nie ma sklepiku szkolnego postaramy się żeby produkty Fair Trade znalazły się w sklepie, który jest najbliżej naszej szkoły, w którym uczniowie najczęściej robią zakupy.</a:t>
            </a:r>
          </a:p>
          <a:p>
            <a:pPr>
              <a:defRPr/>
            </a:pPr>
            <a:r>
              <a:rPr lang="pl-PL" dirty="0" smtClean="0"/>
              <a:t>W czasie realizacji projektu zapewne pojawia się nowe pomysły, które pomogą nam zdobyć tytuł Szkoły przyjaznej dla Sprawiedliwego Handlu.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pl-PL" smtClean="0"/>
              <a:t>Co dalej?</a:t>
            </a:r>
          </a:p>
        </p:txBody>
      </p:sp>
      <p:sp>
        <p:nvSpPr>
          <p:cNvPr id="28675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3856038"/>
          </a:xfrm>
        </p:spPr>
        <p:txBody>
          <a:bodyPr/>
          <a:lstStyle/>
          <a:p>
            <a:pPr eaLnBrk="1" hangingPunct="1"/>
            <a:r>
              <a:rPr lang="pl-PL" altLang="pl-PL" dirty="0" smtClean="0"/>
              <a:t>Przygotowaliśmy prezentację naszej mini kampanii na konkurs ogłoszony przez Koalicję. Z niecierpliwością czekamy na wyniki. Spodziewamy się wygranej </a:t>
            </a:r>
            <a:r>
              <a:rPr lang="pl-PL" altLang="pl-PL" dirty="0" smtClean="0">
                <a:sym typeface="Wingdings" pitchFamily="2" charset="2"/>
              </a:rPr>
              <a:t>.</a:t>
            </a:r>
            <a:endParaRPr lang="pl-PL" altLang="pl-PL" dirty="0" smtClean="0"/>
          </a:p>
          <a:p>
            <a:pPr eaLnBrk="1" hangingPunct="1"/>
            <a:r>
              <a:rPr lang="pl-PL" altLang="pl-PL" dirty="0" smtClean="0"/>
              <a:t>Koalicja opracowała przewodnik metodyczny dla nauczycieli i publikację dot. </a:t>
            </a:r>
            <a:r>
              <a:rPr lang="pl-PL" altLang="pl-PL" smtClean="0"/>
              <a:t>promocji Sprawiedliwego Handlu </a:t>
            </a:r>
            <a:r>
              <a:rPr lang="pl-PL" altLang="pl-PL" smtClean="0"/>
              <a:t>                        w </a:t>
            </a:r>
            <a:r>
              <a:rPr lang="pl-PL" altLang="pl-PL" smtClean="0"/>
              <a:t>sklepikach - będziemy z nich korzystać.</a:t>
            </a:r>
          </a:p>
          <a:p>
            <a:pPr eaLnBrk="1" hangingPunct="1"/>
            <a:r>
              <a:rPr lang="pl-PL" altLang="pl-PL" dirty="0" smtClean="0"/>
              <a:t>Pozostaje nam też do wypełnienia ankieta końcowa.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pl-PL" smtClean="0"/>
              <a:t>Co dalej?</a:t>
            </a:r>
          </a:p>
        </p:txBody>
      </p:sp>
      <p:sp>
        <p:nvSpPr>
          <p:cNvPr id="29699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3856038"/>
          </a:xfrm>
        </p:spPr>
        <p:txBody>
          <a:bodyPr/>
          <a:lstStyle/>
          <a:p>
            <a:pPr eaLnBrk="1" hangingPunct="1"/>
            <a:r>
              <a:rPr lang="pl-PL" altLang="pl-PL" dirty="0" smtClean="0"/>
              <a:t>Nasza szkoła zamierza dalej uczestniczyć w projekcie </a:t>
            </a:r>
            <a:r>
              <a:rPr lang="pl-PL" altLang="pl-PL" dirty="0" smtClean="0">
                <a:hlinkClick r:id="rId2"/>
              </a:rPr>
              <a:t>Sprawiedliwi, aktywni, świadomi – budowa podstaw dla kampanii „Szkoły Przyjazne dla Sprawiedliwego Handlu”             w Polsce</a:t>
            </a:r>
            <a:r>
              <a:rPr lang="pl-PL" altLang="pl-PL" dirty="0" smtClean="0"/>
              <a:t>, który będzie prowadzony przez Koalicję do końca kwietnia 2016.</a:t>
            </a:r>
          </a:p>
          <a:p>
            <a:pPr eaLnBrk="1" hangingPunct="1"/>
            <a:r>
              <a:rPr lang="pl-PL" altLang="pl-PL" dirty="0" smtClean="0"/>
              <a:t>Będziemy mogli wziąć udział w Światowym Dniu Praw Konsumenta 15.3.2015 i 15.3.2016, Światowym Dniu Sprawiedliwego Handlu 9.5.2015 i w Tygodniu Edukacji Globalnej 16-22.11.2015 </a:t>
            </a:r>
          </a:p>
          <a:p>
            <a:pPr eaLnBrk="1" hangingPunct="1">
              <a:buNone/>
            </a:pPr>
            <a:endParaRPr lang="pl-PL" altLang="pl-PL" dirty="0" smtClean="0"/>
          </a:p>
        </p:txBody>
      </p:sp>
      <p:pic>
        <p:nvPicPr>
          <p:cNvPr id="29700" name="Obraz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413" y="5262563"/>
            <a:ext cx="432117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pl-PL" smtClean="0"/>
              <a:t>Co dalej?</a:t>
            </a:r>
          </a:p>
        </p:txBody>
      </p:sp>
      <p:sp>
        <p:nvSpPr>
          <p:cNvPr id="3072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3856038"/>
          </a:xfrm>
        </p:spPr>
        <p:txBody>
          <a:bodyPr/>
          <a:lstStyle/>
          <a:p>
            <a:pPr eaLnBrk="1" hangingPunct="1"/>
            <a:r>
              <a:rPr lang="pl-PL" altLang="pl-PL" smtClean="0"/>
              <a:t>W ten sposób spełnimy część </a:t>
            </a:r>
            <a:r>
              <a:rPr lang="pl-PL" altLang="pl-PL" smtClean="0">
                <a:hlinkClick r:id="rId2"/>
              </a:rPr>
              <a:t>kryteriów</a:t>
            </a:r>
            <a:r>
              <a:rPr lang="pl-PL" altLang="pl-PL" smtClean="0"/>
              <a:t> do osiągnięcia tytułu </a:t>
            </a:r>
            <a:r>
              <a:rPr lang="pl-PL" altLang="pl-PL" i="1" smtClean="0"/>
              <a:t>Szkoła Przyjazna dla Sprawiedliwego Handlu</a:t>
            </a:r>
            <a:r>
              <a:rPr lang="pl-PL" altLang="pl-PL" smtClean="0"/>
              <a:t>: </a:t>
            </a:r>
          </a:p>
          <a:p>
            <a:pPr lvl="1" eaLnBrk="1" hangingPunct="1"/>
            <a:r>
              <a:rPr lang="pl-PL" altLang="pl-PL" b="1" smtClean="0"/>
              <a:t>Kryterium III </a:t>
            </a:r>
            <a:r>
              <a:rPr lang="pl-PL" altLang="pl-PL" smtClean="0"/>
              <a:t>- uczniowie i nauczyciele poznają ideę Sprawiedliwego Handlu.</a:t>
            </a:r>
          </a:p>
          <a:p>
            <a:pPr lvl="1" eaLnBrk="1" hangingPunct="1"/>
            <a:r>
              <a:rPr lang="pl-PL" altLang="pl-PL" b="1" smtClean="0"/>
              <a:t>Kryterium IV </a:t>
            </a:r>
            <a:r>
              <a:rPr lang="pl-PL" altLang="pl-PL" smtClean="0"/>
              <a:t>- szkoła promuje ideę Sprawiedliwego Handlu na swoim terenie oraz w społeczności lokalnej.</a:t>
            </a:r>
          </a:p>
          <a:p>
            <a:pPr lvl="1" eaLnBrk="1" hangingPunct="1"/>
            <a:r>
              <a:rPr lang="pl-PL" altLang="pl-PL" b="1" smtClean="0"/>
              <a:t>Kryterium V </a:t>
            </a:r>
            <a:r>
              <a:rPr lang="pl-PL" altLang="pl-PL" smtClean="0"/>
              <a:t>- szkoła sprzyja wprowadzaniu produktów Sprawiedliwego Handlu na swoim terenie oraz w społeczności lokalnej.</a:t>
            </a:r>
          </a:p>
        </p:txBody>
      </p:sp>
      <p:pic>
        <p:nvPicPr>
          <p:cNvPr id="30724" name="Obraz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73450" y="5160963"/>
            <a:ext cx="2197100" cy="126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pl-PL" smtClean="0"/>
              <a:t>Co dalej?</a:t>
            </a:r>
          </a:p>
        </p:txBody>
      </p:sp>
      <p:sp>
        <p:nvSpPr>
          <p:cNvPr id="1028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3856038"/>
          </a:xfrm>
        </p:spPr>
        <p:txBody>
          <a:bodyPr/>
          <a:lstStyle/>
          <a:p>
            <a:pPr eaLnBrk="1" hangingPunct="1"/>
            <a:r>
              <a:rPr lang="pl-PL" altLang="pl-PL" smtClean="0"/>
              <a:t>Pozostaje nam do spełnienia:</a:t>
            </a:r>
          </a:p>
          <a:p>
            <a:pPr lvl="1" eaLnBrk="1" hangingPunct="1"/>
            <a:r>
              <a:rPr lang="pl-PL" altLang="pl-PL" b="1" smtClean="0"/>
              <a:t>Kryterium I </a:t>
            </a:r>
            <a:r>
              <a:rPr lang="pl-PL" altLang="pl-PL" smtClean="0"/>
              <a:t>- w szkole funkcjonuje grupa koordynująca działania, której celem jest promocja idei Sprawiedliwego Handlu i prowadzenie kampanii </a:t>
            </a:r>
            <a:r>
              <a:rPr lang="pl-PL" altLang="pl-PL" i="1" smtClean="0"/>
              <a:t>Szkoły Przyjazne dla Sprawiedliwego Handlu</a:t>
            </a:r>
            <a:r>
              <a:rPr lang="pl-PL" altLang="pl-PL" smtClean="0"/>
              <a:t>.</a:t>
            </a:r>
          </a:p>
          <a:p>
            <a:pPr lvl="1" eaLnBrk="1" hangingPunct="1"/>
            <a:r>
              <a:rPr lang="pl-PL" altLang="pl-PL" b="1" smtClean="0"/>
              <a:t>Kryterium II </a:t>
            </a:r>
            <a:r>
              <a:rPr lang="pl-PL" altLang="pl-PL" smtClean="0"/>
              <a:t>- władze szkoły podpisują deklarację dotyczącą zaangażowania szkoły w promocję idei Sprawiedliwego Handlu.</a:t>
            </a:r>
          </a:p>
          <a:p>
            <a:pPr eaLnBrk="1" hangingPunct="1"/>
            <a:r>
              <a:rPr lang="pl-PL" altLang="pl-PL" smtClean="0"/>
              <a:t>Liczymy więc, że do końca projektu zdołamy </a:t>
            </a:r>
            <a:br>
              <a:rPr lang="pl-PL" altLang="pl-PL" smtClean="0"/>
            </a:br>
            <a:r>
              <a:rPr lang="pl-PL" altLang="pl-PL" smtClean="0"/>
              <a:t>uzyskać tytuł </a:t>
            </a:r>
            <a:r>
              <a:rPr lang="pl-PL" altLang="pl-PL" i="1" smtClean="0"/>
              <a:t>Szkoła Przyjazna dla </a:t>
            </a:r>
            <a:br>
              <a:rPr lang="pl-PL" altLang="pl-PL" i="1" smtClean="0"/>
            </a:br>
            <a:r>
              <a:rPr lang="pl-PL" altLang="pl-PL" i="1" smtClean="0"/>
              <a:t>Sprawiedliwego Handlu</a:t>
            </a:r>
          </a:p>
          <a:p>
            <a:pPr eaLnBrk="1" hangingPunct="1"/>
            <a:endParaRPr lang="pl-PL" altLang="pl-PL" smtClean="0"/>
          </a:p>
        </p:txBody>
      </p:sp>
      <p:graphicFrame>
        <p:nvGraphicFramePr>
          <p:cNvPr id="1026" name="Obiekt 3"/>
          <p:cNvGraphicFramePr>
            <a:graphicFrameLocks noChangeAspect="1"/>
          </p:cNvGraphicFramePr>
          <p:nvPr/>
        </p:nvGraphicFramePr>
        <p:xfrm>
          <a:off x="6543675" y="3851275"/>
          <a:ext cx="1800225" cy="2546350"/>
        </p:xfrm>
        <a:graphic>
          <a:graphicData uri="http://schemas.openxmlformats.org/presentationml/2006/ole">
            <p:oleObj spid="_x0000_s1026" name="Acrobat Document" r:id="rId3" imgW="5667119" imgH="8019810" progId="AcroExch.Document.7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pl-PL" smtClean="0"/>
              <a:t>Kontakt</a:t>
            </a:r>
          </a:p>
        </p:txBody>
      </p:sp>
      <p:sp>
        <p:nvSpPr>
          <p:cNvPr id="31747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3856038"/>
          </a:xfrm>
        </p:spPr>
        <p:txBody>
          <a:bodyPr/>
          <a:lstStyle/>
          <a:p>
            <a:pPr eaLnBrk="1" hangingPunct="1">
              <a:buNone/>
            </a:pPr>
            <a:r>
              <a:rPr lang="pl-PL" altLang="pl-PL" dirty="0" smtClean="0"/>
              <a:t>Zespół Szkolno – Przedszkolny  </a:t>
            </a:r>
          </a:p>
          <a:p>
            <a:pPr eaLnBrk="1" hangingPunct="1">
              <a:buNone/>
            </a:pPr>
            <a:r>
              <a:rPr lang="pl-PL" altLang="pl-PL" dirty="0" smtClean="0"/>
              <a:t> Publiczne Gimnazjum im. Bł. Karoliny Kózkówny</a:t>
            </a:r>
          </a:p>
          <a:p>
            <a:pPr eaLnBrk="1" hangingPunct="1">
              <a:buNone/>
            </a:pPr>
            <a:r>
              <a:rPr lang="pl-PL" altLang="pl-PL" dirty="0" smtClean="0"/>
              <a:t> w Woli Radłowskiej </a:t>
            </a:r>
          </a:p>
          <a:p>
            <a:pPr eaLnBrk="1" hangingPunct="1">
              <a:buNone/>
            </a:pPr>
            <a:r>
              <a:rPr lang="pl-PL" altLang="pl-PL" dirty="0" smtClean="0"/>
              <a:t> Wola Radłowska 67</a:t>
            </a:r>
          </a:p>
          <a:p>
            <a:pPr eaLnBrk="1" hangingPunct="1">
              <a:buNone/>
            </a:pPr>
            <a:r>
              <a:rPr lang="pl-PL" altLang="pl-PL" dirty="0" smtClean="0"/>
              <a:t> </a:t>
            </a:r>
            <a:r>
              <a:rPr lang="pl-PL" altLang="pl-PL" smtClean="0"/>
              <a:t>33-133 Wał – Ruda</a:t>
            </a:r>
            <a:endParaRPr lang="pl-PL" altLang="pl-P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2500" y="1359243"/>
            <a:ext cx="6596814" cy="4947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pl-PL" smtClean="0"/>
              <a:t>Logotypy projektu</a:t>
            </a:r>
          </a:p>
        </p:txBody>
      </p:sp>
      <p:pic>
        <p:nvPicPr>
          <p:cNvPr id="7171" name="Obraz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92775" y="2074863"/>
            <a:ext cx="2925763" cy="292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Obraz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0" y="2074863"/>
            <a:ext cx="4856163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Symbol zastępczy zawartości 7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731963" y="3721100"/>
            <a:ext cx="2649537" cy="18002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pl-PL" smtClean="0"/>
              <a:t>Jak się zaczęło?</a:t>
            </a:r>
          </a:p>
        </p:txBody>
      </p:sp>
      <p:sp>
        <p:nvSpPr>
          <p:cNvPr id="8195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3856038"/>
          </a:xfrm>
        </p:spPr>
        <p:txBody>
          <a:bodyPr/>
          <a:lstStyle/>
          <a:p>
            <a:pPr eaLnBrk="1" hangingPunct="1"/>
            <a:r>
              <a:rPr lang="pl-PL" altLang="pl-PL" dirty="0" smtClean="0"/>
              <a:t>Nasza nauczycielka pani Anna Klich </a:t>
            </a:r>
            <a:r>
              <a:rPr lang="pl-PL" altLang="pl-PL" dirty="0" smtClean="0">
                <a:solidFill>
                  <a:srgbClr val="04A1C3"/>
                </a:solidFill>
              </a:rPr>
              <a:t> </a:t>
            </a:r>
            <a:r>
              <a:rPr lang="pl-PL" altLang="pl-PL" dirty="0" smtClean="0"/>
              <a:t>została poproszona                o wypełnianie ankiety oraz wzięła udział w szkoleniach, które zorganizowała Koalicja (</a:t>
            </a:r>
            <a:r>
              <a:rPr lang="pl-PL" altLang="pl-PL" dirty="0" err="1" smtClean="0"/>
              <a:t>on-line</a:t>
            </a:r>
            <a:r>
              <a:rPr lang="pl-PL" altLang="pl-PL" dirty="0" smtClean="0"/>
              <a:t> oraz w formie stacjonarnej).</a:t>
            </a:r>
            <a:r>
              <a:rPr lang="pl-PL" altLang="pl-PL" dirty="0" smtClean="0">
                <a:latin typeface="Arial" charset="0"/>
              </a:rPr>
              <a:t> </a:t>
            </a:r>
            <a:r>
              <a:rPr lang="pl-PL" altLang="pl-PL" dirty="0" smtClean="0"/>
              <a:t>Prowadziła je pani Magdalena Noszczyk.</a:t>
            </a:r>
          </a:p>
          <a:p>
            <a:pPr eaLnBrk="1" hangingPunct="1"/>
            <a:r>
              <a:rPr lang="pl-PL" altLang="pl-PL" dirty="0" smtClean="0"/>
              <a:t>Pani Anna Klich wzięła również udział w warsztacie na temat edukacji globalnej. Warsztat został zorganizowany w ramach projektu REDDSO – „Regiony na rzecz edukacji w zakresie zrównoważonego rozwoju i solidarności międzynarodowej”  przez Urząd Marszałkowski Województwa Małopolskiego.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pl-PL" smtClean="0"/>
              <a:t>Jak się zaczęło?</a:t>
            </a:r>
          </a:p>
        </p:txBody>
      </p:sp>
      <p:sp>
        <p:nvSpPr>
          <p:cNvPr id="9219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3856038"/>
          </a:xfrm>
        </p:spPr>
        <p:txBody>
          <a:bodyPr/>
          <a:lstStyle/>
          <a:p>
            <a:pPr eaLnBrk="1" hangingPunct="1"/>
            <a:r>
              <a:rPr lang="pl-PL" altLang="pl-PL" dirty="0" smtClean="0"/>
              <a:t>Koalicja skierowała do nas swoją </a:t>
            </a:r>
            <a:r>
              <a:rPr lang="pl-PL" altLang="pl-PL" dirty="0" err="1" smtClean="0"/>
              <a:t>edukatorkę</a:t>
            </a:r>
            <a:r>
              <a:rPr lang="pl-PL" altLang="pl-PL" dirty="0" smtClean="0"/>
              <a:t>. Pani Anna </a:t>
            </a:r>
            <a:r>
              <a:rPr lang="pl-PL" altLang="pl-PL" dirty="0" err="1" smtClean="0"/>
              <a:t>Chomczyńska</a:t>
            </a:r>
            <a:r>
              <a:rPr lang="pl-PL" altLang="pl-PL" dirty="0" smtClean="0"/>
              <a:t> spotkała się z klasą I gimnazjum w dniu               12.11 2014r. Pani </a:t>
            </a:r>
            <a:r>
              <a:rPr lang="pl-PL" altLang="pl-PL" dirty="0" err="1" smtClean="0"/>
              <a:t>Chomczyńska</a:t>
            </a:r>
            <a:r>
              <a:rPr lang="pl-PL" altLang="pl-PL" dirty="0" smtClean="0"/>
              <a:t> poprowadziła ciekawe zajęcia warsztatowe oraz przeprowadziła rozmowę                        z koordynatorką działań projektowych, udzielając cennych  rad i wskazówek dotyczących realizacji działań  projektowych na terenie szkoły.</a:t>
            </a:r>
          </a:p>
          <a:p>
            <a:pPr eaLnBrk="1" hangingPunct="1"/>
            <a:endParaRPr lang="pl-PL" altLang="pl-P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ytuł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800" smtClean="0"/>
              <a:t>Zajęcia warsztatowe z pania Anną Chomczyńską</a:t>
            </a:r>
          </a:p>
        </p:txBody>
      </p:sp>
      <p:pic>
        <p:nvPicPr>
          <p:cNvPr id="10243" name="Picture 4" descr="C:\Documents and Settings\Rafał\Pulpit\zdj\20141112_09305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39800" y="1825625"/>
            <a:ext cx="3263900" cy="4351338"/>
          </a:xfrm>
          <a:noFill/>
        </p:spPr>
      </p:pic>
      <p:pic>
        <p:nvPicPr>
          <p:cNvPr id="10244" name="Picture 6" descr="C:\Documents and Settings\Rafał\Pulpit\zdj\20141112_09302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940300" y="1825625"/>
            <a:ext cx="3263900" cy="435133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pl-PL" smtClean="0"/>
              <a:t>Jak się zaczęło?</a:t>
            </a:r>
          </a:p>
        </p:txBody>
      </p:sp>
      <p:sp>
        <p:nvSpPr>
          <p:cNvPr id="11267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3856038"/>
          </a:xfrm>
        </p:spPr>
        <p:txBody>
          <a:bodyPr/>
          <a:lstStyle/>
          <a:p>
            <a:pPr eaLnBrk="1" hangingPunct="1"/>
            <a:r>
              <a:rPr lang="pl-PL" altLang="pl-PL" dirty="0" smtClean="0"/>
              <a:t>Koalicja przysłała do nas paczki z produktami na Śniadanie Fair Trade dla grona nauczycielskiego, z publikacjami oraz                z plakatami, balonami i in. gadżetami. Z otrzymanych produktów przygotowane zostały dwa poczęstunki dla nauczycieli i obsługi pracujących w naszej szkole.</a:t>
            </a:r>
          </a:p>
          <a:p>
            <a:pPr eaLnBrk="1" hangingPunct="1">
              <a:buFont typeface="Arial" charset="0"/>
              <a:buNone/>
            </a:pPr>
            <a:endParaRPr lang="pl-PL" altLang="pl-P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000" smtClean="0"/>
              <a:t>Pierwsze spotkanie z poczęstunkiem FairTrade odbyło się 28 października 2014r. Połączone  ono było z prelekcją dla nauczycieli dotyczącą Sprawiedliwego Handlu. </a:t>
            </a:r>
          </a:p>
        </p:txBody>
      </p:sp>
      <p:pic>
        <p:nvPicPr>
          <p:cNvPr id="12291" name="Picture 2" descr="G:\Poczęstunek na ++ Rada Pedagogiczna\DSC_029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28650" y="1582738"/>
            <a:ext cx="3886200" cy="3708400"/>
          </a:xfrm>
          <a:noFill/>
        </p:spPr>
      </p:pic>
      <p:pic>
        <p:nvPicPr>
          <p:cNvPr id="12292" name="Picture 3" descr="G:\Poczęstunek na ++ Rada Pedagogiczna\DSC_031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29150" y="1597025"/>
            <a:ext cx="3886200" cy="369411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378</TotalTime>
  <Words>1434</Words>
  <Application>Microsoft Office PowerPoint</Application>
  <PresentationFormat>Pokaz na ekranie (4:3)</PresentationFormat>
  <Paragraphs>71</Paragraphs>
  <Slides>29</Slides>
  <Notes>0</Notes>
  <HiddenSlides>0</HiddenSlides>
  <MMClips>0</MMClips>
  <ScaleCrop>false</ScaleCrop>
  <HeadingPairs>
    <vt:vector size="6" baseType="variant"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29</vt:i4>
      </vt:variant>
    </vt:vector>
  </HeadingPairs>
  <TitlesOfParts>
    <vt:vector size="31" baseType="lpstr">
      <vt:lpstr>Motyw pakietu Office</vt:lpstr>
      <vt:lpstr>Acrobat Document</vt:lpstr>
      <vt:lpstr>Zespół Szkolno – Przedszkolny  Publiczne Gimnazjum                                                      im. Bł. Karoliny Kózkówny w Woli Radłowskiej</vt:lpstr>
      <vt:lpstr>Jak się zaczęło?</vt:lpstr>
      <vt:lpstr>Slajd 3</vt:lpstr>
      <vt:lpstr>Logotypy projektu</vt:lpstr>
      <vt:lpstr>Jak się zaczęło?</vt:lpstr>
      <vt:lpstr>Jak się zaczęło?</vt:lpstr>
      <vt:lpstr>Zajęcia warsztatowe z pania Anną Chomczyńską</vt:lpstr>
      <vt:lpstr>Jak się zaczęło?</vt:lpstr>
      <vt:lpstr>Pierwsze spotkanie z poczęstunkiem FairTrade odbyło się 28 października 2014r. Połączone  ono było z prelekcją dla nauczycieli dotyczącą Sprawiedliwego Handlu. </vt:lpstr>
      <vt:lpstr>Slajd 10</vt:lpstr>
      <vt:lpstr>Drugie spotkanie dla grona pedagogicznego  odbyło się w Tygodniu Edukacji Globalnej 21 listopada 2014r. Nauczyciele zapoznani zostali                         z petycją „ Gorzki smak czekolady”, którą wszyscy podpisali. Na spotkanie przygotowane zostały  babeczki zawierające produkty Fair Trade  min. (cukier, kakao, ananasy).</vt:lpstr>
      <vt:lpstr>Tydzień Edukacji Globalnej 2014</vt:lpstr>
      <vt:lpstr>Po zakończonym spotkaniu w Kinie „Paradoks ”wybraliśmy się do sklepu  ze zdrową żywnością na małe zakupy! Uczniowie chętnie spróbowali nowych smaków podczas poczęstunku w trakcie spotkania.</vt:lpstr>
      <vt:lpstr>Podczas spotkania w kinie „Paradoks” grupa projektowa wysłuchała ciekawych opowieści naocznych świadków życia ludzi Globalnego Południa. Uczniowie z zainteresowaniem obejrzeli przygotowane prezentacje.</vt:lpstr>
      <vt:lpstr>Tydzień Edukacji Globalnej 2014</vt:lpstr>
      <vt:lpstr>Tydzień Edukacji Globalnej 2014</vt:lpstr>
      <vt:lpstr>Gazetka szkolna związana z Tygodniem Edukacji Globalnej</vt:lpstr>
      <vt:lpstr>Opis wydarzenia</vt:lpstr>
      <vt:lpstr>Opis wydarzenia</vt:lpstr>
      <vt:lpstr>Przygotowanie babeczek przez grupę projektowa z wykorzystaniem produktów Fair Trade.</vt:lpstr>
      <vt:lpstr>Przygotowane babeczki zostały upieczone i do każdej dołączono informację, że zawiera produkty Fair Trade.</vt:lpstr>
      <vt:lpstr> Efekty projektu Co to Fair Trade już wszyscy wiemy. Szkołę Przyjazną dla Sprawiedliwego Handlu mieć będziemy! </vt:lpstr>
      <vt:lpstr>Efekty projektu</vt:lpstr>
      <vt:lpstr>Planowane działania:</vt:lpstr>
      <vt:lpstr>Co dalej?</vt:lpstr>
      <vt:lpstr>Co dalej?</vt:lpstr>
      <vt:lpstr>Co dalej?</vt:lpstr>
      <vt:lpstr>Co dalej?</vt:lpstr>
      <vt:lpstr>Kontakt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Zbigniew Szalbot</dc:creator>
  <cp:lastModifiedBy>User</cp:lastModifiedBy>
  <cp:revision>85</cp:revision>
  <cp:lastPrinted>2014-11-20T17:17:46Z</cp:lastPrinted>
  <dcterms:created xsi:type="dcterms:W3CDTF">2014-11-20T15:41:26Z</dcterms:created>
  <dcterms:modified xsi:type="dcterms:W3CDTF">2014-11-27T12:02:41Z</dcterms:modified>
</cp:coreProperties>
</file>