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5"/>
  </p:notesMasterIdLst>
  <p:sldIdLst>
    <p:sldId id="325" r:id="rId2"/>
    <p:sldId id="338" r:id="rId3"/>
    <p:sldId id="339" r:id="rId4"/>
    <p:sldId id="337" r:id="rId5"/>
    <p:sldId id="294" r:id="rId6"/>
    <p:sldId id="326" r:id="rId7"/>
    <p:sldId id="295" r:id="rId8"/>
    <p:sldId id="328" r:id="rId9"/>
    <p:sldId id="327" r:id="rId10"/>
    <p:sldId id="297" r:id="rId11"/>
    <p:sldId id="314" r:id="rId12"/>
    <p:sldId id="308" r:id="rId13"/>
    <p:sldId id="329" r:id="rId14"/>
    <p:sldId id="256" r:id="rId15"/>
    <p:sldId id="280" r:id="rId16"/>
    <p:sldId id="330" r:id="rId17"/>
    <p:sldId id="296" r:id="rId18"/>
    <p:sldId id="313" r:id="rId19"/>
    <p:sldId id="312" r:id="rId20"/>
    <p:sldId id="315" r:id="rId21"/>
    <p:sldId id="307" r:id="rId22"/>
    <p:sldId id="318" r:id="rId23"/>
    <p:sldId id="333" r:id="rId24"/>
    <p:sldId id="331" r:id="rId25"/>
    <p:sldId id="332" r:id="rId26"/>
    <p:sldId id="335" r:id="rId27"/>
    <p:sldId id="334" r:id="rId28"/>
    <p:sldId id="336" r:id="rId29"/>
    <p:sldId id="319" r:id="rId30"/>
    <p:sldId id="320" r:id="rId31"/>
    <p:sldId id="309" r:id="rId32"/>
    <p:sldId id="301" r:id="rId33"/>
    <p:sldId id="310" r:id="rId34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33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84" y="-13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0220F6-9457-4BCC-B71A-6CF9B93DDE5E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41E055E-A16A-48A1-9731-64B92A32EB47}">
      <dgm:prSet phldrT="[Tekst]"/>
      <dgm:spPr>
        <a:solidFill>
          <a:schemeClr val="bg1">
            <a:lumMod val="50000"/>
            <a:alpha val="79000"/>
          </a:schemeClr>
        </a:solidFill>
      </dgm:spPr>
      <dgm:t>
        <a:bodyPr/>
        <a:lstStyle/>
        <a:p>
          <a:r>
            <a:rPr lang="pl-PL" b="1" noProof="0" dirty="0" smtClean="0"/>
            <a:t>Wspólnoty</a:t>
          </a:r>
          <a:endParaRPr lang="en-US" b="1" noProof="0" dirty="0"/>
        </a:p>
      </dgm:t>
    </dgm:pt>
    <dgm:pt modelId="{2B9C0FFB-0750-46AE-AFDC-7AEC84FFE3DD}" type="parTrans" cxnId="{D7D2B090-E78B-462D-8F95-93C7B761BF74}">
      <dgm:prSet/>
      <dgm:spPr/>
      <dgm:t>
        <a:bodyPr/>
        <a:lstStyle/>
        <a:p>
          <a:endParaRPr lang="pl-PL"/>
        </a:p>
      </dgm:t>
    </dgm:pt>
    <dgm:pt modelId="{0BE90514-1462-4C2C-96EF-9E7E0F310C56}" type="sibTrans" cxnId="{D7D2B090-E78B-462D-8F95-93C7B761BF74}">
      <dgm:prSet/>
      <dgm:spPr/>
      <dgm:t>
        <a:bodyPr/>
        <a:lstStyle/>
        <a:p>
          <a:endParaRPr lang="pl-PL"/>
        </a:p>
      </dgm:t>
    </dgm:pt>
    <dgm:pt modelId="{901FDFA5-84E7-4D7D-A070-C2BABA13D52C}">
      <dgm:prSet phldrT="[Tekst]"/>
      <dgm:spPr/>
      <dgm:t>
        <a:bodyPr/>
        <a:lstStyle/>
        <a:p>
          <a:r>
            <a:rPr lang="pl-PL" noProof="0" dirty="0" smtClean="0"/>
            <a:t>Parafie, grupy wyznaniowe</a:t>
          </a:r>
          <a:endParaRPr lang="en-US" noProof="0" dirty="0"/>
        </a:p>
      </dgm:t>
    </dgm:pt>
    <dgm:pt modelId="{72176E9E-26FF-4FF4-A204-584B93CD4C53}" type="parTrans" cxnId="{8A23BF0A-FA5A-45A3-B301-DDD8E7056F2A}">
      <dgm:prSet/>
      <dgm:spPr/>
      <dgm:t>
        <a:bodyPr/>
        <a:lstStyle/>
        <a:p>
          <a:endParaRPr lang="pl-PL"/>
        </a:p>
      </dgm:t>
    </dgm:pt>
    <dgm:pt modelId="{18B720E1-AF5B-47B6-8906-D410B3F69D04}" type="sibTrans" cxnId="{8A23BF0A-FA5A-45A3-B301-DDD8E7056F2A}">
      <dgm:prSet/>
      <dgm:spPr/>
      <dgm:t>
        <a:bodyPr/>
        <a:lstStyle/>
        <a:p>
          <a:endParaRPr lang="pl-PL"/>
        </a:p>
      </dgm:t>
    </dgm:pt>
    <dgm:pt modelId="{2608C206-9CD6-4FE6-8969-088CEE484017}">
      <dgm:prSet phldrT="[Tekst]"/>
      <dgm:spPr/>
      <dgm:t>
        <a:bodyPr/>
        <a:lstStyle/>
        <a:p>
          <a:r>
            <a:rPr lang="pl-PL" noProof="0" dirty="0" smtClean="0"/>
            <a:t>Miejsca pracy</a:t>
          </a:r>
          <a:endParaRPr lang="en-US" noProof="0" dirty="0"/>
        </a:p>
      </dgm:t>
    </dgm:pt>
    <dgm:pt modelId="{31DAB378-3551-44EF-83F2-D291588C3590}" type="parTrans" cxnId="{78BE5DE1-5CDD-4680-8C51-BDC1B17CE02C}">
      <dgm:prSet/>
      <dgm:spPr/>
      <dgm:t>
        <a:bodyPr/>
        <a:lstStyle/>
        <a:p>
          <a:endParaRPr lang="pl-PL"/>
        </a:p>
      </dgm:t>
    </dgm:pt>
    <dgm:pt modelId="{68A8B86E-FCCC-45AB-B90B-FDC425842AB1}" type="sibTrans" cxnId="{78BE5DE1-5CDD-4680-8C51-BDC1B17CE02C}">
      <dgm:prSet/>
      <dgm:spPr/>
      <dgm:t>
        <a:bodyPr/>
        <a:lstStyle/>
        <a:p>
          <a:endParaRPr lang="pl-PL"/>
        </a:p>
      </dgm:t>
    </dgm:pt>
    <dgm:pt modelId="{033A48E1-890B-45A0-A680-3CC66AA6DE05}">
      <dgm:prSet phldrT="[Tekst]"/>
      <dgm:spPr>
        <a:solidFill>
          <a:srgbClr val="FFFF66">
            <a:alpha val="87000"/>
          </a:srgbClr>
        </a:solidFill>
      </dgm:spPr>
      <dgm:t>
        <a:bodyPr/>
        <a:lstStyle/>
        <a:p>
          <a:r>
            <a:rPr lang="pl-PL" b="1" noProof="0" dirty="0" smtClean="0"/>
            <a:t>Szkoły</a:t>
          </a:r>
          <a:endParaRPr lang="en-US" b="1" noProof="0" dirty="0"/>
        </a:p>
      </dgm:t>
    </dgm:pt>
    <dgm:pt modelId="{C0310481-3F1C-4CCF-A014-481DCF0B6E0E}" type="parTrans" cxnId="{F3AABAF2-86DF-4512-8FEE-7C351615DBED}">
      <dgm:prSet/>
      <dgm:spPr/>
      <dgm:t>
        <a:bodyPr/>
        <a:lstStyle/>
        <a:p>
          <a:endParaRPr lang="pl-PL"/>
        </a:p>
      </dgm:t>
    </dgm:pt>
    <dgm:pt modelId="{AE773074-8578-40A7-92E5-8B8924FC8CF5}" type="sibTrans" cxnId="{F3AABAF2-86DF-4512-8FEE-7C351615DBED}">
      <dgm:prSet/>
      <dgm:spPr/>
      <dgm:t>
        <a:bodyPr/>
        <a:lstStyle/>
        <a:p>
          <a:endParaRPr lang="pl-PL"/>
        </a:p>
      </dgm:t>
    </dgm:pt>
    <dgm:pt modelId="{E26752F5-81C0-4D63-92CE-3FC610ACD0CC}">
      <dgm:prSet phldrT="[Tekst]"/>
      <dgm:spPr/>
      <dgm:t>
        <a:bodyPr/>
        <a:lstStyle/>
        <a:p>
          <a:r>
            <a:rPr lang="pl-PL" noProof="0" dirty="0" smtClean="0"/>
            <a:t>Wyższe Uczelnie</a:t>
          </a:r>
          <a:endParaRPr lang="en-US" noProof="0" dirty="0"/>
        </a:p>
      </dgm:t>
    </dgm:pt>
    <dgm:pt modelId="{5BDCC954-FDAC-4627-A6BA-65200FAAACBC}" type="parTrans" cxnId="{3AD656CD-AFF7-4FB2-8671-03622101DCE2}">
      <dgm:prSet/>
      <dgm:spPr/>
      <dgm:t>
        <a:bodyPr/>
        <a:lstStyle/>
        <a:p>
          <a:endParaRPr lang="pl-PL"/>
        </a:p>
      </dgm:t>
    </dgm:pt>
    <dgm:pt modelId="{D6833886-F230-4881-AD3E-EA12C90768F5}" type="sibTrans" cxnId="{3AD656CD-AFF7-4FB2-8671-03622101DCE2}">
      <dgm:prSet/>
      <dgm:spPr/>
      <dgm:t>
        <a:bodyPr/>
        <a:lstStyle/>
        <a:p>
          <a:endParaRPr lang="pl-PL"/>
        </a:p>
      </dgm:t>
    </dgm:pt>
    <dgm:pt modelId="{E7A4EB6B-EDBE-4946-86B1-EFD3D84E0F31}">
      <dgm:prSet phldrT="[Tekst]"/>
      <dgm:spPr/>
      <dgm:t>
        <a:bodyPr/>
        <a:lstStyle/>
        <a:p>
          <a:r>
            <a:rPr lang="pl-PL" noProof="0" dirty="0" smtClean="0"/>
            <a:t>Gimnazja, LO</a:t>
          </a:r>
          <a:endParaRPr lang="en-US" noProof="0" dirty="0"/>
        </a:p>
      </dgm:t>
    </dgm:pt>
    <dgm:pt modelId="{4073A277-11EC-468D-A4C0-25FA4543FCC6}" type="parTrans" cxnId="{0FB57271-1ACB-47A6-A701-385497D4B924}">
      <dgm:prSet/>
      <dgm:spPr/>
      <dgm:t>
        <a:bodyPr/>
        <a:lstStyle/>
        <a:p>
          <a:endParaRPr lang="pl-PL"/>
        </a:p>
      </dgm:t>
    </dgm:pt>
    <dgm:pt modelId="{6B30C8C6-02F3-46CD-A29C-22C0F9636982}" type="sibTrans" cxnId="{0FB57271-1ACB-47A6-A701-385497D4B924}">
      <dgm:prSet/>
      <dgm:spPr/>
      <dgm:t>
        <a:bodyPr/>
        <a:lstStyle/>
        <a:p>
          <a:endParaRPr lang="pl-PL"/>
        </a:p>
      </dgm:t>
    </dgm:pt>
    <dgm:pt modelId="{762447E7-1F10-425A-9A89-5C7FFF9CD574}">
      <dgm:prSet phldrT="[Tekst]"/>
      <dgm:spPr>
        <a:solidFill>
          <a:srgbClr val="2199CF">
            <a:alpha val="94000"/>
          </a:srgbClr>
        </a:solidFill>
      </dgm:spPr>
      <dgm:t>
        <a:bodyPr/>
        <a:lstStyle/>
        <a:p>
          <a:r>
            <a:rPr lang="pl-PL" b="1" noProof="0" dirty="0" smtClean="0"/>
            <a:t>Miasta</a:t>
          </a:r>
          <a:endParaRPr lang="en-US" b="1" noProof="0" dirty="0"/>
        </a:p>
      </dgm:t>
    </dgm:pt>
    <dgm:pt modelId="{3949CC93-19A2-4DC8-B514-1ED3D1CB5A6D}" type="parTrans" cxnId="{3C8617A3-D4F0-46C0-A3B9-837134AE5AFA}">
      <dgm:prSet/>
      <dgm:spPr/>
      <dgm:t>
        <a:bodyPr/>
        <a:lstStyle/>
        <a:p>
          <a:endParaRPr lang="pl-PL"/>
        </a:p>
      </dgm:t>
    </dgm:pt>
    <dgm:pt modelId="{0D84864C-5369-473A-AB95-5205891C94FD}" type="sibTrans" cxnId="{3C8617A3-D4F0-46C0-A3B9-837134AE5AFA}">
      <dgm:prSet/>
      <dgm:spPr/>
      <dgm:t>
        <a:bodyPr/>
        <a:lstStyle/>
        <a:p>
          <a:endParaRPr lang="pl-PL"/>
        </a:p>
      </dgm:t>
    </dgm:pt>
    <dgm:pt modelId="{A33296B3-CE3E-4658-B9D1-A4CFFA91965A}">
      <dgm:prSet phldrT="[Tekst]"/>
      <dgm:spPr/>
      <dgm:t>
        <a:bodyPr/>
        <a:lstStyle/>
        <a:p>
          <a:r>
            <a:rPr lang="pl-PL" noProof="0" dirty="0" smtClean="0"/>
            <a:t>Jednostki administracyjne</a:t>
          </a:r>
          <a:endParaRPr lang="en-US" noProof="0" dirty="0"/>
        </a:p>
      </dgm:t>
    </dgm:pt>
    <dgm:pt modelId="{BD39D047-EF97-4979-8ED1-45D4E523CFD6}" type="parTrans" cxnId="{0588EDCB-DA47-4463-A2CE-17A9BC9D0A08}">
      <dgm:prSet/>
      <dgm:spPr/>
      <dgm:t>
        <a:bodyPr/>
        <a:lstStyle/>
        <a:p>
          <a:endParaRPr lang="pl-PL"/>
        </a:p>
      </dgm:t>
    </dgm:pt>
    <dgm:pt modelId="{1A7BDE72-E66C-4C3F-B0DA-4CC595E01C69}" type="sibTrans" cxnId="{0588EDCB-DA47-4463-A2CE-17A9BC9D0A08}">
      <dgm:prSet/>
      <dgm:spPr/>
      <dgm:t>
        <a:bodyPr/>
        <a:lstStyle/>
        <a:p>
          <a:endParaRPr lang="pl-PL"/>
        </a:p>
      </dgm:t>
    </dgm:pt>
    <dgm:pt modelId="{E37FBFDD-67BB-4FEB-BC33-DDF0BEEFF961}">
      <dgm:prSet phldrT="[Tekst]"/>
      <dgm:spPr/>
      <dgm:t>
        <a:bodyPr/>
        <a:lstStyle/>
        <a:p>
          <a:r>
            <a:rPr lang="pl-PL" noProof="0" dirty="0" smtClean="0"/>
            <a:t>Regiony, kraje</a:t>
          </a:r>
          <a:endParaRPr lang="en-US" noProof="0" dirty="0"/>
        </a:p>
      </dgm:t>
    </dgm:pt>
    <dgm:pt modelId="{67FB9CC9-B6D0-4E61-BEED-4DB8367B37A6}" type="parTrans" cxnId="{751BE4EB-770B-460C-8180-990E44761107}">
      <dgm:prSet/>
      <dgm:spPr/>
      <dgm:t>
        <a:bodyPr/>
        <a:lstStyle/>
        <a:p>
          <a:endParaRPr lang="pl-PL"/>
        </a:p>
      </dgm:t>
    </dgm:pt>
    <dgm:pt modelId="{D7CE2146-E0BC-4435-A65E-0F186F1ACDFC}" type="sibTrans" cxnId="{751BE4EB-770B-460C-8180-990E44761107}">
      <dgm:prSet/>
      <dgm:spPr/>
      <dgm:t>
        <a:bodyPr/>
        <a:lstStyle/>
        <a:p>
          <a:endParaRPr lang="pl-PL"/>
        </a:p>
      </dgm:t>
    </dgm:pt>
    <dgm:pt modelId="{79352513-5699-4184-ACC3-8D5E330BF6E0}" type="pres">
      <dgm:prSet presAssocID="{190220F6-9457-4BCC-B71A-6CF9B93DDE5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FF77889-0CFC-492A-BB17-FB56CF432308}" type="pres">
      <dgm:prSet presAssocID="{D41E055E-A16A-48A1-9731-64B92A32EB47}" presName="circle1" presStyleLbl="node1" presStyleIdx="0" presStyleCnt="3"/>
      <dgm:spPr>
        <a:solidFill>
          <a:schemeClr val="accent6">
            <a:lumMod val="50000"/>
            <a:alpha val="78000"/>
          </a:schemeClr>
        </a:solidFill>
      </dgm:spPr>
    </dgm:pt>
    <dgm:pt modelId="{90CE290C-B012-4A92-A2CA-C59E07F462A0}" type="pres">
      <dgm:prSet presAssocID="{D41E055E-A16A-48A1-9731-64B92A32EB47}" presName="space" presStyleCnt="0"/>
      <dgm:spPr/>
    </dgm:pt>
    <dgm:pt modelId="{90DF062E-9732-4C37-935E-6532C5599178}" type="pres">
      <dgm:prSet presAssocID="{D41E055E-A16A-48A1-9731-64B92A32EB47}" presName="rect1" presStyleLbl="alignAcc1" presStyleIdx="0" presStyleCnt="3"/>
      <dgm:spPr/>
      <dgm:t>
        <a:bodyPr/>
        <a:lstStyle/>
        <a:p>
          <a:endParaRPr lang="pl-PL"/>
        </a:p>
      </dgm:t>
    </dgm:pt>
    <dgm:pt modelId="{8E948BEB-1717-44F1-A14F-6814BD65AC86}" type="pres">
      <dgm:prSet presAssocID="{033A48E1-890B-45A0-A680-3CC66AA6DE05}" presName="vertSpace2" presStyleLbl="node1" presStyleIdx="0" presStyleCnt="3"/>
      <dgm:spPr/>
    </dgm:pt>
    <dgm:pt modelId="{BD582A18-DA93-43C1-8219-35783505AAF6}" type="pres">
      <dgm:prSet presAssocID="{033A48E1-890B-45A0-A680-3CC66AA6DE05}" presName="circle2" presStyleLbl="node1" presStyleIdx="1" presStyleCnt="3" custLinFactNeighborX="1829" custLinFactNeighborY="-182"/>
      <dgm:spPr>
        <a:solidFill>
          <a:srgbClr val="FFFF66">
            <a:alpha val="81961"/>
          </a:srgbClr>
        </a:solidFill>
      </dgm:spPr>
    </dgm:pt>
    <dgm:pt modelId="{80327580-B8E6-4747-B01B-FABEF5B12120}" type="pres">
      <dgm:prSet presAssocID="{033A48E1-890B-45A0-A680-3CC66AA6DE05}" presName="rect2" presStyleLbl="alignAcc1" presStyleIdx="1" presStyleCnt="3"/>
      <dgm:spPr/>
      <dgm:t>
        <a:bodyPr/>
        <a:lstStyle/>
        <a:p>
          <a:endParaRPr lang="pl-PL"/>
        </a:p>
      </dgm:t>
    </dgm:pt>
    <dgm:pt modelId="{C9B70CFF-D4B7-4CA5-8CEA-15D921AB3EF2}" type="pres">
      <dgm:prSet presAssocID="{762447E7-1F10-425A-9A89-5C7FFF9CD574}" presName="vertSpace3" presStyleLbl="node1" presStyleIdx="1" presStyleCnt="3"/>
      <dgm:spPr/>
    </dgm:pt>
    <dgm:pt modelId="{CF03D716-9482-4E3B-B544-AFEE40606875}" type="pres">
      <dgm:prSet presAssocID="{762447E7-1F10-425A-9A89-5C7FFF9CD574}" presName="circle3" presStyleLbl="node1" presStyleIdx="2" presStyleCnt="3"/>
      <dgm:spPr>
        <a:solidFill>
          <a:srgbClr val="2199CF"/>
        </a:solidFill>
      </dgm:spPr>
    </dgm:pt>
    <dgm:pt modelId="{203BB27E-302E-4E4A-B65C-E6FBC0EF4A9A}" type="pres">
      <dgm:prSet presAssocID="{762447E7-1F10-425A-9A89-5C7FFF9CD574}" presName="rect3" presStyleLbl="alignAcc1" presStyleIdx="2" presStyleCnt="3"/>
      <dgm:spPr/>
      <dgm:t>
        <a:bodyPr/>
        <a:lstStyle/>
        <a:p>
          <a:endParaRPr lang="pl-PL"/>
        </a:p>
      </dgm:t>
    </dgm:pt>
    <dgm:pt modelId="{640F4E0F-AC73-4692-87E5-C8C78D5087E2}" type="pres">
      <dgm:prSet presAssocID="{D41E055E-A16A-48A1-9731-64B92A32EB47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1806AAC-1FC9-48FB-AE2A-02B3F5E39B7D}" type="pres">
      <dgm:prSet presAssocID="{D41E055E-A16A-48A1-9731-64B92A32EB47}" presName="rect1ChTx" presStyleLbl="alignAcc1" presStyleIdx="2" presStyleCnt="3" custLinFactNeighborX="-92" custLinFactNeighborY="11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9312A5B-7A71-4618-AA43-5FAF3DD7CE8F}" type="pres">
      <dgm:prSet presAssocID="{033A48E1-890B-45A0-A680-3CC66AA6DE05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74C16D-7421-4B3E-8F9A-72A70187FAF5}" type="pres">
      <dgm:prSet presAssocID="{033A48E1-890B-45A0-A680-3CC66AA6DE05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199925C-D18B-4559-8CA8-C26D5CC02A5C}" type="pres">
      <dgm:prSet presAssocID="{762447E7-1F10-425A-9A89-5C7FFF9CD574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2EA525F-F5FD-4F05-BD01-5709DB121855}" type="pres">
      <dgm:prSet presAssocID="{762447E7-1F10-425A-9A89-5C7FFF9CD574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E0B6F2BF-71A4-453E-8788-6080E83BEAAB}" type="presOf" srcId="{901FDFA5-84E7-4D7D-A070-C2BABA13D52C}" destId="{B1806AAC-1FC9-48FB-AE2A-02B3F5E39B7D}" srcOrd="0" destOrd="0" presId="urn:microsoft.com/office/officeart/2005/8/layout/target3"/>
    <dgm:cxn modelId="{01362A97-FA0D-4957-A4F5-250286C92740}" type="presOf" srcId="{E7A4EB6B-EDBE-4946-86B1-EFD3D84E0F31}" destId="{2474C16D-7421-4B3E-8F9A-72A70187FAF5}" srcOrd="0" destOrd="1" presId="urn:microsoft.com/office/officeart/2005/8/layout/target3"/>
    <dgm:cxn modelId="{6B7121BD-47BC-44A2-8E7F-CB72D9075353}" type="presOf" srcId="{190220F6-9457-4BCC-B71A-6CF9B93DDE5E}" destId="{79352513-5699-4184-ACC3-8D5E330BF6E0}" srcOrd="0" destOrd="0" presId="urn:microsoft.com/office/officeart/2005/8/layout/target3"/>
    <dgm:cxn modelId="{8A23BF0A-FA5A-45A3-B301-DDD8E7056F2A}" srcId="{D41E055E-A16A-48A1-9731-64B92A32EB47}" destId="{901FDFA5-84E7-4D7D-A070-C2BABA13D52C}" srcOrd="0" destOrd="0" parTransId="{72176E9E-26FF-4FF4-A204-584B93CD4C53}" sibTransId="{18B720E1-AF5B-47B6-8906-D410B3F69D04}"/>
    <dgm:cxn modelId="{94BA99DB-95F3-48E6-8D94-3149B3E6F051}" type="presOf" srcId="{D41E055E-A16A-48A1-9731-64B92A32EB47}" destId="{640F4E0F-AC73-4692-87E5-C8C78D5087E2}" srcOrd="1" destOrd="0" presId="urn:microsoft.com/office/officeart/2005/8/layout/target3"/>
    <dgm:cxn modelId="{98363F45-4F82-4D32-8003-C299B1A7DFAE}" type="presOf" srcId="{033A48E1-890B-45A0-A680-3CC66AA6DE05}" destId="{09312A5B-7A71-4618-AA43-5FAF3DD7CE8F}" srcOrd="1" destOrd="0" presId="urn:microsoft.com/office/officeart/2005/8/layout/target3"/>
    <dgm:cxn modelId="{9FB20F85-59E7-4787-BC62-B70CB0EB7217}" type="presOf" srcId="{E26752F5-81C0-4D63-92CE-3FC610ACD0CC}" destId="{2474C16D-7421-4B3E-8F9A-72A70187FAF5}" srcOrd="0" destOrd="0" presId="urn:microsoft.com/office/officeart/2005/8/layout/target3"/>
    <dgm:cxn modelId="{893CFFD3-D5B1-4237-B537-E6F4405013A0}" type="presOf" srcId="{762447E7-1F10-425A-9A89-5C7FFF9CD574}" destId="{203BB27E-302E-4E4A-B65C-E6FBC0EF4A9A}" srcOrd="0" destOrd="0" presId="urn:microsoft.com/office/officeart/2005/8/layout/target3"/>
    <dgm:cxn modelId="{DCB1363C-3253-46C5-A076-0030BDCC391C}" type="presOf" srcId="{D41E055E-A16A-48A1-9731-64B92A32EB47}" destId="{90DF062E-9732-4C37-935E-6532C5599178}" srcOrd="0" destOrd="0" presId="urn:microsoft.com/office/officeart/2005/8/layout/target3"/>
    <dgm:cxn modelId="{DF3E1717-CC5E-4CC3-9CBB-A731494B66B3}" type="presOf" srcId="{A33296B3-CE3E-4658-B9D1-A4CFFA91965A}" destId="{42EA525F-F5FD-4F05-BD01-5709DB121855}" srcOrd="0" destOrd="0" presId="urn:microsoft.com/office/officeart/2005/8/layout/target3"/>
    <dgm:cxn modelId="{0588EDCB-DA47-4463-A2CE-17A9BC9D0A08}" srcId="{762447E7-1F10-425A-9A89-5C7FFF9CD574}" destId="{A33296B3-CE3E-4658-B9D1-A4CFFA91965A}" srcOrd="0" destOrd="0" parTransId="{BD39D047-EF97-4979-8ED1-45D4E523CFD6}" sibTransId="{1A7BDE72-E66C-4C3F-B0DA-4CC595E01C69}"/>
    <dgm:cxn modelId="{78BE5DE1-5CDD-4680-8C51-BDC1B17CE02C}" srcId="{D41E055E-A16A-48A1-9731-64B92A32EB47}" destId="{2608C206-9CD6-4FE6-8969-088CEE484017}" srcOrd="1" destOrd="0" parTransId="{31DAB378-3551-44EF-83F2-D291588C3590}" sibTransId="{68A8B86E-FCCC-45AB-B90B-FDC425842AB1}"/>
    <dgm:cxn modelId="{D7D2B090-E78B-462D-8F95-93C7B761BF74}" srcId="{190220F6-9457-4BCC-B71A-6CF9B93DDE5E}" destId="{D41E055E-A16A-48A1-9731-64B92A32EB47}" srcOrd="0" destOrd="0" parTransId="{2B9C0FFB-0750-46AE-AFDC-7AEC84FFE3DD}" sibTransId="{0BE90514-1462-4C2C-96EF-9E7E0F310C56}"/>
    <dgm:cxn modelId="{9F640B25-42E0-4FEA-9475-91F1FB37B288}" type="presOf" srcId="{762447E7-1F10-425A-9A89-5C7FFF9CD574}" destId="{5199925C-D18B-4559-8CA8-C26D5CC02A5C}" srcOrd="1" destOrd="0" presId="urn:microsoft.com/office/officeart/2005/8/layout/target3"/>
    <dgm:cxn modelId="{3AD656CD-AFF7-4FB2-8671-03622101DCE2}" srcId="{033A48E1-890B-45A0-A680-3CC66AA6DE05}" destId="{E26752F5-81C0-4D63-92CE-3FC610ACD0CC}" srcOrd="0" destOrd="0" parTransId="{5BDCC954-FDAC-4627-A6BA-65200FAAACBC}" sibTransId="{D6833886-F230-4881-AD3E-EA12C90768F5}"/>
    <dgm:cxn modelId="{599A0EA2-FE52-4D29-A14E-65EA846D2AF0}" type="presOf" srcId="{2608C206-9CD6-4FE6-8969-088CEE484017}" destId="{B1806AAC-1FC9-48FB-AE2A-02B3F5E39B7D}" srcOrd="0" destOrd="1" presId="urn:microsoft.com/office/officeart/2005/8/layout/target3"/>
    <dgm:cxn modelId="{F3AABAF2-86DF-4512-8FEE-7C351615DBED}" srcId="{190220F6-9457-4BCC-B71A-6CF9B93DDE5E}" destId="{033A48E1-890B-45A0-A680-3CC66AA6DE05}" srcOrd="1" destOrd="0" parTransId="{C0310481-3F1C-4CCF-A014-481DCF0B6E0E}" sibTransId="{AE773074-8578-40A7-92E5-8B8924FC8CF5}"/>
    <dgm:cxn modelId="{49FE9A32-A341-4DF7-BEB1-835541A2FCE9}" type="presOf" srcId="{E37FBFDD-67BB-4FEB-BC33-DDF0BEEFF961}" destId="{42EA525F-F5FD-4F05-BD01-5709DB121855}" srcOrd="0" destOrd="1" presId="urn:microsoft.com/office/officeart/2005/8/layout/target3"/>
    <dgm:cxn modelId="{3C8617A3-D4F0-46C0-A3B9-837134AE5AFA}" srcId="{190220F6-9457-4BCC-B71A-6CF9B93DDE5E}" destId="{762447E7-1F10-425A-9A89-5C7FFF9CD574}" srcOrd="2" destOrd="0" parTransId="{3949CC93-19A2-4DC8-B514-1ED3D1CB5A6D}" sibTransId="{0D84864C-5369-473A-AB95-5205891C94FD}"/>
    <dgm:cxn modelId="{751BE4EB-770B-460C-8180-990E44761107}" srcId="{762447E7-1F10-425A-9A89-5C7FFF9CD574}" destId="{E37FBFDD-67BB-4FEB-BC33-DDF0BEEFF961}" srcOrd="1" destOrd="0" parTransId="{67FB9CC9-B6D0-4E61-BEED-4DB8367B37A6}" sibTransId="{D7CE2146-E0BC-4435-A65E-0F186F1ACDFC}"/>
    <dgm:cxn modelId="{0FB57271-1ACB-47A6-A701-385497D4B924}" srcId="{033A48E1-890B-45A0-A680-3CC66AA6DE05}" destId="{E7A4EB6B-EDBE-4946-86B1-EFD3D84E0F31}" srcOrd="1" destOrd="0" parTransId="{4073A277-11EC-468D-A4C0-25FA4543FCC6}" sibTransId="{6B30C8C6-02F3-46CD-A29C-22C0F9636982}"/>
    <dgm:cxn modelId="{D2D59DFC-1BAF-4E56-A2C0-9624D9C14F38}" type="presOf" srcId="{033A48E1-890B-45A0-A680-3CC66AA6DE05}" destId="{80327580-B8E6-4747-B01B-FABEF5B12120}" srcOrd="0" destOrd="0" presId="urn:microsoft.com/office/officeart/2005/8/layout/target3"/>
    <dgm:cxn modelId="{6E160CB3-B425-4E78-AE85-833E86B06906}" type="presParOf" srcId="{79352513-5699-4184-ACC3-8D5E330BF6E0}" destId="{0FF77889-0CFC-492A-BB17-FB56CF432308}" srcOrd="0" destOrd="0" presId="urn:microsoft.com/office/officeart/2005/8/layout/target3"/>
    <dgm:cxn modelId="{864B2177-3662-442E-9F5D-2D23B68A6B66}" type="presParOf" srcId="{79352513-5699-4184-ACC3-8D5E330BF6E0}" destId="{90CE290C-B012-4A92-A2CA-C59E07F462A0}" srcOrd="1" destOrd="0" presId="urn:microsoft.com/office/officeart/2005/8/layout/target3"/>
    <dgm:cxn modelId="{4E3A1C6A-7E0E-49F3-993E-47BA3E4B41A0}" type="presParOf" srcId="{79352513-5699-4184-ACC3-8D5E330BF6E0}" destId="{90DF062E-9732-4C37-935E-6532C5599178}" srcOrd="2" destOrd="0" presId="urn:microsoft.com/office/officeart/2005/8/layout/target3"/>
    <dgm:cxn modelId="{9ACC0D87-5514-4061-98CA-3A180085384C}" type="presParOf" srcId="{79352513-5699-4184-ACC3-8D5E330BF6E0}" destId="{8E948BEB-1717-44F1-A14F-6814BD65AC86}" srcOrd="3" destOrd="0" presId="urn:microsoft.com/office/officeart/2005/8/layout/target3"/>
    <dgm:cxn modelId="{7090D2C3-B67D-4195-BCBE-11134E098B3E}" type="presParOf" srcId="{79352513-5699-4184-ACC3-8D5E330BF6E0}" destId="{BD582A18-DA93-43C1-8219-35783505AAF6}" srcOrd="4" destOrd="0" presId="urn:microsoft.com/office/officeart/2005/8/layout/target3"/>
    <dgm:cxn modelId="{68E9A24F-247F-4A4B-965E-1FF9AF8F7F82}" type="presParOf" srcId="{79352513-5699-4184-ACC3-8D5E330BF6E0}" destId="{80327580-B8E6-4747-B01B-FABEF5B12120}" srcOrd="5" destOrd="0" presId="urn:microsoft.com/office/officeart/2005/8/layout/target3"/>
    <dgm:cxn modelId="{05D54699-2654-46AF-BC10-079132DC1A95}" type="presParOf" srcId="{79352513-5699-4184-ACC3-8D5E330BF6E0}" destId="{C9B70CFF-D4B7-4CA5-8CEA-15D921AB3EF2}" srcOrd="6" destOrd="0" presId="urn:microsoft.com/office/officeart/2005/8/layout/target3"/>
    <dgm:cxn modelId="{0DE54E35-F644-4386-8ED1-E135AF42A65D}" type="presParOf" srcId="{79352513-5699-4184-ACC3-8D5E330BF6E0}" destId="{CF03D716-9482-4E3B-B544-AFEE40606875}" srcOrd="7" destOrd="0" presId="urn:microsoft.com/office/officeart/2005/8/layout/target3"/>
    <dgm:cxn modelId="{616C70B9-B19C-40FB-93BD-FD9CDBFE14B2}" type="presParOf" srcId="{79352513-5699-4184-ACC3-8D5E330BF6E0}" destId="{203BB27E-302E-4E4A-B65C-E6FBC0EF4A9A}" srcOrd="8" destOrd="0" presId="urn:microsoft.com/office/officeart/2005/8/layout/target3"/>
    <dgm:cxn modelId="{CFDCF179-F4B6-4E29-BBAD-1FED7D9C602D}" type="presParOf" srcId="{79352513-5699-4184-ACC3-8D5E330BF6E0}" destId="{640F4E0F-AC73-4692-87E5-C8C78D5087E2}" srcOrd="9" destOrd="0" presId="urn:microsoft.com/office/officeart/2005/8/layout/target3"/>
    <dgm:cxn modelId="{B06F5074-3626-44F8-9702-8612D99AEF62}" type="presParOf" srcId="{79352513-5699-4184-ACC3-8D5E330BF6E0}" destId="{B1806AAC-1FC9-48FB-AE2A-02B3F5E39B7D}" srcOrd="10" destOrd="0" presId="urn:microsoft.com/office/officeart/2005/8/layout/target3"/>
    <dgm:cxn modelId="{039FDA66-1CF7-4B54-910D-FE8390410ECB}" type="presParOf" srcId="{79352513-5699-4184-ACC3-8D5E330BF6E0}" destId="{09312A5B-7A71-4618-AA43-5FAF3DD7CE8F}" srcOrd="11" destOrd="0" presId="urn:microsoft.com/office/officeart/2005/8/layout/target3"/>
    <dgm:cxn modelId="{1248E149-7C4F-4635-BE13-CEF62D3EAF6C}" type="presParOf" srcId="{79352513-5699-4184-ACC3-8D5E330BF6E0}" destId="{2474C16D-7421-4B3E-8F9A-72A70187FAF5}" srcOrd="12" destOrd="0" presId="urn:microsoft.com/office/officeart/2005/8/layout/target3"/>
    <dgm:cxn modelId="{22492631-20E4-4145-B68C-0B11A8DD419A}" type="presParOf" srcId="{79352513-5699-4184-ACC3-8D5E330BF6E0}" destId="{5199925C-D18B-4559-8CA8-C26D5CC02A5C}" srcOrd="13" destOrd="0" presId="urn:microsoft.com/office/officeart/2005/8/layout/target3"/>
    <dgm:cxn modelId="{0B4050EB-CB9C-4736-AAA1-472441835ACD}" type="presParOf" srcId="{79352513-5699-4184-ACC3-8D5E330BF6E0}" destId="{42EA525F-F5FD-4F05-BD01-5709DB121855}" srcOrd="14" destOrd="0" presId="urn:microsoft.com/office/officeart/2005/8/layout/target3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F77889-0CFC-492A-BB17-FB56CF432308}">
      <dsp:nvSpPr>
        <dsp:cNvPr id="0" name=""/>
        <dsp:cNvSpPr/>
      </dsp:nvSpPr>
      <dsp:spPr>
        <a:xfrm>
          <a:off x="0" y="0"/>
          <a:ext cx="2664295" cy="2664295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lumMod val="50000"/>
            <a:alpha val="7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DF062E-9732-4C37-935E-6532C5599178}">
      <dsp:nvSpPr>
        <dsp:cNvPr id="0" name=""/>
        <dsp:cNvSpPr/>
      </dsp:nvSpPr>
      <dsp:spPr>
        <a:xfrm>
          <a:off x="1332147" y="0"/>
          <a:ext cx="3564396" cy="2664295"/>
        </a:xfrm>
        <a:prstGeom prst="rect">
          <a:avLst/>
        </a:prstGeom>
        <a:solidFill>
          <a:schemeClr val="bg1">
            <a:lumMod val="50000"/>
            <a:alpha val="79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b="1" kern="1200" noProof="0" dirty="0" smtClean="0"/>
            <a:t>Wspólnoty</a:t>
          </a:r>
          <a:endParaRPr lang="en-US" sz="2300" b="1" kern="1200" noProof="0" dirty="0"/>
        </a:p>
      </dsp:txBody>
      <dsp:txXfrm>
        <a:off x="1332147" y="0"/>
        <a:ext cx="1782198" cy="799290"/>
      </dsp:txXfrm>
    </dsp:sp>
    <dsp:sp modelId="{BD582A18-DA93-43C1-8219-35783505AAF6}">
      <dsp:nvSpPr>
        <dsp:cNvPr id="0" name=""/>
        <dsp:cNvSpPr/>
      </dsp:nvSpPr>
      <dsp:spPr>
        <a:xfrm>
          <a:off x="497927" y="796138"/>
          <a:ext cx="1731790" cy="1731790"/>
        </a:xfrm>
        <a:prstGeom prst="pie">
          <a:avLst>
            <a:gd name="adj1" fmla="val 5400000"/>
            <a:gd name="adj2" fmla="val 16200000"/>
          </a:avLst>
        </a:prstGeom>
        <a:solidFill>
          <a:srgbClr val="FFFF66">
            <a:alpha val="81961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27580-B8E6-4747-B01B-FABEF5B12120}">
      <dsp:nvSpPr>
        <dsp:cNvPr id="0" name=""/>
        <dsp:cNvSpPr/>
      </dsp:nvSpPr>
      <dsp:spPr>
        <a:xfrm>
          <a:off x="1332147" y="799290"/>
          <a:ext cx="3564396" cy="1731790"/>
        </a:xfrm>
        <a:prstGeom prst="rect">
          <a:avLst/>
        </a:prstGeom>
        <a:solidFill>
          <a:srgbClr val="FFFF66">
            <a:alpha val="87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b="1" kern="1200" noProof="0" dirty="0" smtClean="0"/>
            <a:t>Szkoły</a:t>
          </a:r>
          <a:endParaRPr lang="en-US" sz="2300" b="1" kern="1200" noProof="0" dirty="0"/>
        </a:p>
      </dsp:txBody>
      <dsp:txXfrm>
        <a:off x="1332147" y="799290"/>
        <a:ext cx="1782198" cy="799287"/>
      </dsp:txXfrm>
    </dsp:sp>
    <dsp:sp modelId="{CF03D716-9482-4E3B-B544-AFEE40606875}">
      <dsp:nvSpPr>
        <dsp:cNvPr id="0" name=""/>
        <dsp:cNvSpPr/>
      </dsp:nvSpPr>
      <dsp:spPr>
        <a:xfrm>
          <a:off x="932503" y="1598578"/>
          <a:ext cx="799288" cy="799288"/>
        </a:xfrm>
        <a:prstGeom prst="pie">
          <a:avLst>
            <a:gd name="adj1" fmla="val 5400000"/>
            <a:gd name="adj2" fmla="val 16200000"/>
          </a:avLst>
        </a:prstGeom>
        <a:solidFill>
          <a:srgbClr val="2199C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BB27E-302E-4E4A-B65C-E6FBC0EF4A9A}">
      <dsp:nvSpPr>
        <dsp:cNvPr id="0" name=""/>
        <dsp:cNvSpPr/>
      </dsp:nvSpPr>
      <dsp:spPr>
        <a:xfrm>
          <a:off x="1332147" y="1598578"/>
          <a:ext cx="3564396" cy="799288"/>
        </a:xfrm>
        <a:prstGeom prst="rect">
          <a:avLst/>
        </a:prstGeom>
        <a:solidFill>
          <a:srgbClr val="2199CF">
            <a:alpha val="94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b="1" kern="1200" noProof="0" dirty="0" smtClean="0"/>
            <a:t>Miasta</a:t>
          </a:r>
          <a:endParaRPr lang="en-US" sz="2300" b="1" kern="1200" noProof="0" dirty="0"/>
        </a:p>
      </dsp:txBody>
      <dsp:txXfrm>
        <a:off x="1332147" y="1598578"/>
        <a:ext cx="1782198" cy="799288"/>
      </dsp:txXfrm>
    </dsp:sp>
    <dsp:sp modelId="{B1806AAC-1FC9-48FB-AE2A-02B3F5E39B7D}">
      <dsp:nvSpPr>
        <dsp:cNvPr id="0" name=""/>
        <dsp:cNvSpPr/>
      </dsp:nvSpPr>
      <dsp:spPr>
        <a:xfrm>
          <a:off x="3112706" y="9343"/>
          <a:ext cx="1782198" cy="7992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Parafie, grupy wyznaniowe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Miejsca pracy</a:t>
          </a:r>
          <a:endParaRPr lang="en-US" sz="1600" kern="1200" noProof="0" dirty="0"/>
        </a:p>
      </dsp:txBody>
      <dsp:txXfrm>
        <a:off x="3112706" y="9343"/>
        <a:ext cx="1782198" cy="799290"/>
      </dsp:txXfrm>
    </dsp:sp>
    <dsp:sp modelId="{2474C16D-7421-4B3E-8F9A-72A70187FAF5}">
      <dsp:nvSpPr>
        <dsp:cNvPr id="0" name=""/>
        <dsp:cNvSpPr/>
      </dsp:nvSpPr>
      <dsp:spPr>
        <a:xfrm>
          <a:off x="3114345" y="799290"/>
          <a:ext cx="1782198" cy="7992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Wyższe Uczelnie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Gimnazja, LO</a:t>
          </a:r>
          <a:endParaRPr lang="en-US" sz="1600" kern="1200" noProof="0" dirty="0"/>
        </a:p>
      </dsp:txBody>
      <dsp:txXfrm>
        <a:off x="3114345" y="799290"/>
        <a:ext cx="1782198" cy="799287"/>
      </dsp:txXfrm>
    </dsp:sp>
    <dsp:sp modelId="{42EA525F-F5FD-4F05-BD01-5709DB121855}">
      <dsp:nvSpPr>
        <dsp:cNvPr id="0" name=""/>
        <dsp:cNvSpPr/>
      </dsp:nvSpPr>
      <dsp:spPr>
        <a:xfrm>
          <a:off x="3114345" y="1598578"/>
          <a:ext cx="1782198" cy="7992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Jednostki administracyjne</a:t>
          </a:r>
          <a:endParaRPr lang="en-US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kern="1200" noProof="0" dirty="0" smtClean="0"/>
            <a:t>Regiony, kraje</a:t>
          </a:r>
          <a:endParaRPr lang="en-US" sz="1600" kern="1200" noProof="0" dirty="0"/>
        </a:p>
      </dsp:txBody>
      <dsp:txXfrm>
        <a:off x="3114345" y="1598578"/>
        <a:ext cx="1782198" cy="799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S PGothic" pitchFamily="32" charset="-128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s-ES">
              <a:ea typeface="MS PGothic" pitchFamily="32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6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60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fld id="{C86AB4E4-0F8C-4953-B9A5-22DF0F209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hape 8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noFill/>
          </a:ln>
        </p:spPr>
      </p:sp>
      <p:sp>
        <p:nvSpPr>
          <p:cNvPr id="31747" name="Shape 83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8" name="Shape 84"/>
          <p:cNvSpPr txBox="1">
            <a:spLocks noChangeArrowheads="1"/>
          </p:cNvSpPr>
          <p:nvPr/>
        </p:nvSpPr>
        <p:spPr bwMode="auto">
          <a:xfrm>
            <a:off x="3884613" y="8685680"/>
            <a:ext cx="2971800" cy="45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r">
              <a:buSzPct val="25000"/>
              <a:buFont typeface="Arial" charset="0"/>
              <a:buNone/>
            </a:pPr>
            <a:r>
              <a:rPr lang="en-US" sz="1200" dirty="0"/>
              <a:t>*</a:t>
            </a:r>
          </a:p>
        </p:txBody>
      </p:sp>
      <p:sp>
        <p:nvSpPr>
          <p:cNvPr id="31749" name="Shape 8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 tIns="45700" bIns="45700"/>
          <a:lstStyle/>
          <a:p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hape 177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7" name="Shape 17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459F832-AD65-461B-A17F-06232428A6CD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C5A40BC-1207-45DE-9AA4-C9FCC1E922DC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C459F832-AD65-461B-A17F-06232428A6CD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16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DFB7B5C-A65F-4CBA-85FD-217B2BD7D04D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48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18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9AB0329E-36F6-49BC-A15C-6A6A77E22A70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D892E14-997B-4C37-8603-9FA6222A50E9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EFA76158-3206-42B6-AD9F-7773C9EEE287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22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8FCE9C15-4544-44B1-B78F-8268BDE75C7E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5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24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25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26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28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29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F23C1BF-EC8A-41BC-BEBE-32E935E19891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30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1C77D45-FD31-45EA-9D60-90A8529DDB13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/>
          <p:cNvSpPr txBox="1">
            <a:spLocks noGrp="1"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8BA54AC8-2451-47D4-B166-5CFB5D785A76}" type="slidenum">
              <a:rPr lang="en-US" sz="1200">
                <a:solidFill>
                  <a:srgbClr val="000000"/>
                </a:solidFill>
              </a:rPr>
              <a:pPr algn="r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4438" cy="4203700"/>
          </a:xfrm>
          <a:noFill/>
          <a:ln/>
        </p:spPr>
        <p:txBody>
          <a:bodyPr wrap="none" anchor="ctr"/>
          <a:lstStyle/>
          <a:p>
            <a:endParaRPr lang="es-E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94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1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F0FCB519-2E1E-46E5-BC30-129CC9C3DBE9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7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hape 138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Shape 139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hape 106"/>
          <p:cNvSpPr txBox="1"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BFC63F08-E5E8-4C42-A1EA-52002CE762A7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10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0551D8DB-E036-4C9B-94C0-F1ACCD24A8CB}" type="slidenum">
              <a:rPr lang="en-US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11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7613" cy="4208463"/>
          </a:xfrm>
          <a:noFill/>
          <a:ln/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>
              <a:latin typeface="Times New Roman" pitchFamily="18" charset="0"/>
            </a:endParaRPr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7B68B642-5370-4C61-B034-C22899032893}" type="slidenum">
              <a:rPr lang="pl-PL" smtClean="0">
                <a:ea typeface="ＭＳ Ｐゴシック" pitchFamily="34" charset="-128"/>
              </a:rPr>
              <a:pPr>
                <a:buFont typeface="Times New Roman" pitchFamily="18" charset="0"/>
                <a:buNone/>
              </a:pPr>
              <a:t>12</a:t>
            </a:fld>
            <a:endParaRPr lang="pl-PL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DAC1EA95-DC45-4DCE-B0BB-F4CBFF7A1266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922F0F83-2DB9-4EDD-AAEC-DF86CB1FB3AD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3513" y="463550"/>
            <a:ext cx="1941512" cy="57515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5313" cy="57515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DC41D3B9-14B3-46A5-8875-50650FEA6A0A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69225" cy="14335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F88F48E6-39FF-4C4C-88D8-49A9B878AC8B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44866-8AC3-4160-B735-EFA8DD0E8E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44450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800" b="1">
                <a:solidFill>
                  <a:srgbClr val="0099FF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484312"/>
            <a:ext cx="8229600" cy="45307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63525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215900" algn="l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778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3716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3716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37160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37159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37159" algn="l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Wingdings"/>
              <a:buChar char="§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Shape 37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hape 38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hape 39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494D896E-C03F-4CA1-BAC4-271E9C479421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D7010B08-4B11-419B-A154-A707077A1E9F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233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91C40510-9E10-45AE-95E5-30C536F4E03D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916825E5-E2D5-4C6F-B14B-79A1894DDAF2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FD1A7E0D-EB41-4E39-A8F4-AF38FB7620FB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24C785CA-7A4A-4F39-B78D-5493980A3C50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5438BDB4-3B60-4671-957C-2B231B65F184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WFTO.COM    </a:t>
            </a:r>
            <a:fld id="{677B5E8E-CF33-4DA9-9522-D1201DCDE764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9225" cy="1433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23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Pulse para editar los formatos del texto del esquema</a:t>
            </a:r>
          </a:p>
          <a:p>
            <a:pPr lvl="1"/>
            <a:r>
              <a:rPr lang="en-GB" smtClean="0"/>
              <a:t>Segundo nivel del esquema</a:t>
            </a:r>
          </a:p>
          <a:p>
            <a:pPr lvl="2"/>
            <a:r>
              <a:rPr lang="en-GB" smtClean="0"/>
              <a:t>Tercer nivel del esquema</a:t>
            </a:r>
          </a:p>
          <a:p>
            <a:pPr lvl="3"/>
            <a:r>
              <a:rPr lang="en-GB" smtClean="0"/>
              <a:t>Cuarto nivel del esquema</a:t>
            </a:r>
          </a:p>
          <a:p>
            <a:pPr lvl="4"/>
            <a:r>
              <a:rPr lang="en-GB" smtClean="0"/>
              <a:t>Quinto nivel del esquema</a:t>
            </a:r>
          </a:p>
          <a:p>
            <a:pPr lvl="4"/>
            <a:r>
              <a:rPr lang="en-GB" smtClean="0"/>
              <a:t>Sexto nivel del esquema</a:t>
            </a:r>
          </a:p>
          <a:p>
            <a:pPr lvl="4"/>
            <a:r>
              <a:rPr lang="en-GB" smtClean="0"/>
              <a:t>Séptimo nivel del esquema</a:t>
            </a:r>
          </a:p>
          <a:p>
            <a:pPr lvl="4"/>
            <a:r>
              <a:rPr lang="en-GB" smtClean="0"/>
              <a:t>Octavo nivel del esquema</a:t>
            </a:r>
          </a:p>
          <a:p>
            <a:pPr lvl="4"/>
            <a:r>
              <a:rPr lang="en-GB" smtClean="0"/>
              <a:t>Noveno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r>
              <a:rPr lang="es-ES"/>
              <a:t>WFTO.COM    </a:t>
            </a:r>
            <a:fld id="{4FC6D7DD-F55A-4FD7-84D7-33CD26179080}" type="slidenum">
              <a:rPr lang="es-ES" sz="1200" b="1"/>
              <a:pPr>
                <a:defRPr/>
              </a:pPr>
              <a:t>‹#›</a:t>
            </a:fld>
            <a:endParaRPr lang="es-ES" sz="1200" b="1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r>
              <a:rPr lang="es-ES"/>
              <a:t>Day Month Year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>
                <a:solidFill>
                  <a:srgbClr val="000000"/>
                </a:solidFill>
                <a:ea typeface="MS PGothic" pitchFamily="32" charset="-128"/>
              </a:defRPr>
            </a:lvl1pPr>
          </a:lstStyle>
          <a:p>
            <a:pPr>
              <a:defRPr/>
            </a:pPr>
            <a:r>
              <a:rPr lang="es-ES"/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5" r:id="rId7"/>
    <p:sldLayoutId id="2147483741" r:id="rId8"/>
    <p:sldLayoutId id="2147483742" r:id="rId9"/>
    <p:sldLayoutId id="2147483743" r:id="rId10"/>
    <p:sldLayoutId id="2147483744" r:id="rId11"/>
    <p:sldLayoutId id="2147483746" r:id="rId12"/>
    <p:sldLayoutId id="2147483747" r:id="rId13"/>
    <p:sldLayoutId id="2147483748" r:id="rId14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ＭＳ Ｐゴシック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ＭＳ Ｐゴシック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PGothic" pitchFamily="32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PGothic" pitchFamily="32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PGothic" pitchFamily="32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PGothic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ＭＳ Ｐゴシック" pitchFamily="34" charset="-128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ＭＳ Ｐゴシック" pitchFamily="34" charset="-128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ＭＳ Ｐゴシック" pitchFamily="34" charset="-128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ＭＳ Ｐゴシック" pitchFamily="34" charset="-128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emf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72"/>
          <p:cNvSpPr txBox="1">
            <a:spLocks noGrp="1"/>
          </p:cNvSpPr>
          <p:nvPr>
            <p:ph type="title"/>
          </p:nvPr>
        </p:nvSpPr>
        <p:spPr>
          <a:xfrm>
            <a:off x="467544" y="404664"/>
            <a:ext cx="8229600" cy="1296143"/>
          </a:xfrm>
        </p:spPr>
        <p:txBody>
          <a:bodyPr tIns="45700" bIns="45700" anchor="b"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99FF"/>
              </a:buClr>
              <a:buSzPct val="25000"/>
            </a:pPr>
            <a:r>
              <a:rPr lang="pl-PL" dirty="0" smtClean="0">
                <a:latin typeface="Arial" charset="0"/>
                <a:cs typeface="Arial" charset="0"/>
              </a:rPr>
              <a:t/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pl-PL" dirty="0" smtClean="0">
                <a:latin typeface="Arial" charset="0"/>
                <a:cs typeface="Arial" charset="0"/>
              </a:rPr>
              <a:t/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pl-PL" dirty="0" smtClean="0">
                <a:latin typeface="Arial" charset="0"/>
                <a:cs typeface="Arial" charset="0"/>
              </a:rPr>
              <a:t/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pl-PL" dirty="0" smtClean="0">
                <a:latin typeface="Arial" charset="0"/>
                <a:cs typeface="Arial" charset="0"/>
              </a:rPr>
              <a:t/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pl-PL" dirty="0" smtClean="0">
                <a:latin typeface="Arial" charset="0"/>
                <a:cs typeface="Arial" charset="0"/>
              </a:rPr>
              <a:t/>
            </a:r>
            <a:br>
              <a:rPr lang="pl-PL" dirty="0" smtClean="0">
                <a:latin typeface="Arial" charset="0"/>
                <a:cs typeface="Arial" charset="0"/>
              </a:rPr>
            </a:b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Fair Trade Towns Campaign </a:t>
            </a:r>
            <a:r>
              <a:rPr lang="en-US" dirty="0" smtClean="0">
                <a:latin typeface="Arial" charset="0"/>
                <a:cs typeface="Arial" charset="0"/>
              </a:rPr>
              <a:t/>
            </a:r>
            <a:br>
              <a:rPr lang="en-US" dirty="0" smtClean="0">
                <a:latin typeface="Arial" charset="0"/>
                <a:cs typeface="Arial" charset="0"/>
              </a:rPr>
            </a:b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8195" name="Shape 73"/>
          <p:cNvSpPr txBox="1">
            <a:spLocks noGrp="1"/>
          </p:cNvSpPr>
          <p:nvPr>
            <p:ph type="body" idx="1"/>
          </p:nvPr>
        </p:nvSpPr>
        <p:spPr>
          <a:xfrm>
            <a:off x="457200" y="2349500"/>
            <a:ext cx="8229600" cy="2447925"/>
          </a:xfrm>
        </p:spPr>
        <p:txBody>
          <a:bodyPr tIns="45700" bIns="45700"/>
          <a:lstStyle/>
          <a:p>
            <a:pPr eaLnBrk="1" hangingPunct="1">
              <a:spcBef>
                <a:spcPts val="563"/>
              </a:spcBef>
              <a:spcAft>
                <a:spcPct val="0"/>
              </a:spcAft>
              <a:buClr>
                <a:srgbClr val="666600"/>
              </a:buClr>
              <a:buFontTx/>
              <a:buChar char="•"/>
            </a:pPr>
            <a:endParaRPr lang="en-US" dirty="0" smtClean="0">
              <a:solidFill>
                <a:srgbClr val="000000"/>
              </a:solidFill>
              <a:latin typeface="Verdana" pitchFamily="34" charset="0"/>
              <a:cs typeface="Arial" charset="0"/>
              <a:sym typeface="Verdana" pitchFamily="34" charset="0"/>
            </a:endParaRPr>
          </a:p>
        </p:txBody>
      </p:sp>
      <p:sp>
        <p:nvSpPr>
          <p:cNvPr id="8196" name="Shape 74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dirty="0">
                <a:latin typeface="Verdana" pitchFamily="34" charset="0"/>
                <a:sym typeface="Verdana" pitchFamily="34" charset="0"/>
              </a:rPr>
              <a:t>*</a:t>
            </a:r>
          </a:p>
        </p:txBody>
      </p:sp>
      <p:sp>
        <p:nvSpPr>
          <p:cNvPr id="8199" name="Shape 78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 tIns="45700" bIns="45700"/>
          <a:lstStyle/>
          <a:p>
            <a:pPr algn="l">
              <a:buSzPct val="25000"/>
            </a:pPr>
            <a:r>
              <a:rPr lang="en-US" sz="1400" dirty="0" smtClean="0">
                <a:latin typeface="Arial" charset="0"/>
                <a:sym typeface="Arial" charset="0"/>
              </a:rPr>
              <a:t> </a:t>
            </a:r>
          </a:p>
        </p:txBody>
      </p:sp>
      <p:sp>
        <p:nvSpPr>
          <p:cNvPr id="8200" name="Shape 79"/>
          <p:cNvSpPr>
            <a:spLocks noChangeArrowheads="1"/>
          </p:cNvSpPr>
          <p:nvPr/>
        </p:nvSpPr>
        <p:spPr bwMode="auto">
          <a:xfrm>
            <a:off x="251520" y="1412776"/>
            <a:ext cx="4311650" cy="3217863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8201" name="Shape 80"/>
          <p:cNvSpPr>
            <a:spLocks noChangeArrowheads="1"/>
          </p:cNvSpPr>
          <p:nvPr/>
        </p:nvSpPr>
        <p:spPr bwMode="auto">
          <a:xfrm>
            <a:off x="4499992" y="1412776"/>
            <a:ext cx="4311650" cy="321786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339752" y="5085184"/>
            <a:ext cx="5256213" cy="1584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Tadeusz Makulski  </a:t>
            </a: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Koordynator kampanii FTT</a:t>
            </a: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b="1" dirty="0" smtClean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 smtClean="0">
                <a:solidFill>
                  <a:schemeClr val="tx1"/>
                </a:solidFill>
                <a:latin typeface="Calibri" charset="0"/>
              </a:rPr>
              <a:t>Kraków 20.10.2014</a:t>
            </a:r>
            <a:endParaRPr lang="pl-PL" sz="1800" b="1" dirty="0">
              <a:solidFill>
                <a:schemeClr val="tx1"/>
              </a:solidFill>
              <a:latin typeface="Calibri" charset="0"/>
            </a:endParaRP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b="1" dirty="0">
              <a:solidFill>
                <a:srgbClr val="3399FF"/>
              </a:solidFill>
              <a:latin typeface="Calibri" charset="0"/>
            </a:endParaRPr>
          </a:p>
        </p:txBody>
      </p:sp>
      <p:pic>
        <p:nvPicPr>
          <p:cNvPr id="9" name="Obraz 8" descr="Sprawiedliwy_Handel_logo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5373216"/>
            <a:ext cx="2329301" cy="864096"/>
          </a:xfrm>
          <a:prstGeom prst="rect">
            <a:avLst/>
          </a:prstGeom>
        </p:spPr>
      </p:pic>
      <p:pic>
        <p:nvPicPr>
          <p:cNvPr id="11" name="Obraz 10" descr="wfto_logo_j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5301208"/>
            <a:ext cx="1008112" cy="919902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219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pole tekstowe 4"/>
          <p:cNvSpPr txBox="1"/>
          <p:nvPr/>
        </p:nvSpPr>
        <p:spPr>
          <a:xfrm>
            <a:off x="1116013" y="1916113"/>
            <a:ext cx="6335712" cy="45243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Kampania bez centralnego sterowania</a:t>
            </a:r>
          </a:p>
          <a:p>
            <a:pPr marL="514350" indent="-51435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Grupa koordynatorów, międzynarodowe 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konferencje, Międzynarodowy Komitet Sterujący</a:t>
            </a:r>
            <a:endParaRPr lang="pl-PL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514350" indent="-51435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Zróżnicowana identyfikacja wizualna</a:t>
            </a:r>
          </a:p>
          <a:p>
            <a:pPr marL="514350" indent="-51435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Promocja produktów Sprawiedliwego Handlu – żywność i </a:t>
            </a:r>
            <a:r>
              <a:rPr lang="pl-PL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rękodzieło (Karta zasad SH)</a:t>
            </a:r>
            <a:endParaRPr lang="pl-PL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514350" indent="-51435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Współpraca w szerokim gronie interesaariuszy: społeczność lokalna, władze, handel, biznes, media,</a:t>
            </a:r>
          </a:p>
          <a:p>
            <a:pPr>
              <a:defRPr/>
            </a:pPr>
            <a:endParaRPr lang="pl-PL" dirty="0"/>
          </a:p>
          <a:p>
            <a:pPr>
              <a:defRPr/>
            </a:pPr>
            <a:endParaRPr lang="pl-PL" dirty="0"/>
          </a:p>
        </p:txBody>
      </p:sp>
      <p:sp>
        <p:nvSpPr>
          <p:cNvPr id="13" name="Rectangle 5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Kampania  Fair Trade </a:t>
            </a:r>
            <a:r>
              <a:rPr lang="pl-PL" sz="3500" b="1" kern="12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Towns</a:t>
            </a: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2014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268413"/>
            <a:ext cx="920750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789363"/>
            <a:ext cx="336391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1268413"/>
            <a:ext cx="968375" cy="96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3" descr="Holand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2636838"/>
            <a:ext cx="15589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2" descr="image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5805488"/>
            <a:ext cx="56086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Object 5" descr="image0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5963" y="1268413"/>
            <a:ext cx="11525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Grp="1"/>
          </p:cNvSpPr>
          <p:nvPr>
            <p:ph type="title" idx="4294967295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Kampania  Fair Trade </a:t>
            </a:r>
            <a:r>
              <a:rPr lang="pl-PL" sz="3500" b="1" kern="12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Towns</a:t>
            </a:r>
            <a:endParaRPr lang="pl-PL" sz="3500" b="1" kern="120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025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4663" y="4724400"/>
            <a:ext cx="1582737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95738" y="1341438"/>
            <a:ext cx="1625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Obraz 10" descr="NK Fair Trade Town sign post.JPG"/>
          <p:cNvPicPr>
            <a:picLocks noChangeAspect="1" noChangeArrowheads="1"/>
          </p:cNvPicPr>
          <p:nvPr/>
        </p:nvPicPr>
        <p:blipFill>
          <a:blip r:embed="rId11" cstate="print"/>
          <a:srcRect r="23235"/>
          <a:stretch>
            <a:fillRect/>
          </a:stretch>
        </p:blipFill>
        <p:spPr bwMode="auto">
          <a:xfrm>
            <a:off x="4859338" y="2492375"/>
            <a:ext cx="20621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6"/>
          <p:cNvPicPr>
            <a:picLocks noChangeAspect="1" noChangeArrowheads="1"/>
          </p:cNvPicPr>
          <p:nvPr/>
        </p:nvPicPr>
        <p:blipFill>
          <a:blip r:embed="rId12" cstate="print">
            <a:lum bright="20000" contrast="20000"/>
          </a:blip>
          <a:srcRect l="4457" t="4149" r="6569" b="36076"/>
          <a:stretch>
            <a:fillRect/>
          </a:stretch>
        </p:blipFill>
        <p:spPr bwMode="auto">
          <a:xfrm>
            <a:off x="6300788" y="5013325"/>
            <a:ext cx="2682875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24075" y="2349500"/>
            <a:ext cx="23923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2138" y="4365625"/>
            <a:ext cx="95885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3" descr="First FairTrade Town 2009 (2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3850" y="3933825"/>
            <a:ext cx="14398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Obraz 9" descr="Belgi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051050" y="1341438"/>
            <a:ext cx="15541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95288" y="2349500"/>
            <a:ext cx="1430337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0" name="Picture 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63713" y="4292600"/>
            <a:ext cx="12096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1" name="Picture 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5288" y="1268413"/>
            <a:ext cx="14478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8748464" y="188640"/>
            <a:ext cx="288032" cy="3096344"/>
          </a:xfrm>
          <a:prstGeom prst="rect">
            <a:avLst/>
          </a:prstGeom>
          <a:noFill/>
        </p:spPr>
        <p:txBody>
          <a:bodyPr vert="vert270"/>
          <a:lstStyle/>
          <a:p>
            <a:pPr>
              <a:defRPr/>
            </a:pPr>
            <a:r>
              <a:rPr lang="en-AU" sz="800" dirty="0"/>
              <a:t>Source</a:t>
            </a:r>
            <a:r>
              <a:rPr lang="pl-PL" sz="800" dirty="0"/>
              <a:t>: http://www.nationsonline.org/oneworld/europe_map.htm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627313" y="3284538"/>
            <a:ext cx="431800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584</a:t>
            </a:r>
            <a:endParaRPr lang="pl-PL" sz="1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763713" y="2924175"/>
            <a:ext cx="431800" cy="2460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51</a:t>
            </a:r>
            <a:endParaRPr lang="pl-PL" sz="10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131840" y="3645024"/>
            <a:ext cx="431800" cy="24765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166</a:t>
            </a:r>
            <a:endParaRPr lang="pl-PL" sz="1000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779838" y="3284538"/>
            <a:ext cx="431800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117</a:t>
            </a:r>
            <a:endParaRPr lang="pl-PL" sz="10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284663" y="4941888"/>
            <a:ext cx="431800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/>
              <a:t>40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860032" y="2348880"/>
            <a:ext cx="431800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62</a:t>
            </a:r>
            <a:endParaRPr lang="pl-PL" sz="10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4427538" y="1989138"/>
            <a:ext cx="360362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34</a:t>
            </a:r>
            <a:endParaRPr lang="pl-PL" sz="1000" b="1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907704" y="5157192"/>
            <a:ext cx="431702" cy="24622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000" b="1" dirty="0" smtClean="0"/>
              <a:t>12</a:t>
            </a:r>
            <a:endParaRPr lang="pl-PL" sz="1000" b="1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276600" y="4365625"/>
            <a:ext cx="360363" cy="2460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40</a:t>
            </a:r>
            <a:endParaRPr lang="pl-PL" sz="1000" b="1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4356100" y="3716338"/>
            <a:ext cx="503932" cy="24622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000" b="1" dirty="0" smtClean="0"/>
              <a:t>250</a:t>
            </a:r>
            <a:endParaRPr lang="pl-PL" sz="1000" b="1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5003800" y="4365625"/>
            <a:ext cx="358775" cy="24606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/>
              <a:t>70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6156176" y="836712"/>
            <a:ext cx="288925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9</a:t>
            </a:r>
            <a:endParaRPr lang="pl-PL" sz="1000" b="1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4356100" y="3141663"/>
            <a:ext cx="217488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6</a:t>
            </a:r>
            <a:endParaRPr lang="pl-PL" sz="1000" b="1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5076825" y="4005263"/>
            <a:ext cx="358775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7</a:t>
            </a:r>
            <a:endParaRPr lang="pl-PL" sz="1000" b="1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3707904" y="3861048"/>
            <a:ext cx="358775" cy="24606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18</a:t>
            </a:r>
            <a:endParaRPr lang="pl-PL" sz="1000" b="1" dirty="0"/>
          </a:p>
        </p:txBody>
      </p:sp>
      <p:sp>
        <p:nvSpPr>
          <p:cNvPr id="24" name="pole tekstowe 23"/>
          <p:cNvSpPr txBox="1"/>
          <p:nvPr/>
        </p:nvSpPr>
        <p:spPr>
          <a:xfrm>
            <a:off x="5220072" y="3573016"/>
            <a:ext cx="358775" cy="24622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1000" b="1" dirty="0" smtClean="0"/>
              <a:t>1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141"/>
          <p:cNvSpPr>
            <a:spLocks noChangeArrowheads="1"/>
          </p:cNvSpPr>
          <p:nvPr/>
        </p:nvSpPr>
        <p:spPr bwMode="auto">
          <a:xfrm>
            <a:off x="3923928" y="5589240"/>
            <a:ext cx="1256283" cy="1026095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5" name="Shape 142"/>
          <p:cNvSpPr>
            <a:spLocks noChangeArrowheads="1"/>
          </p:cNvSpPr>
          <p:nvPr/>
        </p:nvSpPr>
        <p:spPr bwMode="auto">
          <a:xfrm>
            <a:off x="1793875" y="3448050"/>
            <a:ext cx="1049338" cy="1395413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6" name="Shape 143"/>
          <p:cNvSpPr>
            <a:spLocks noChangeArrowheads="1"/>
          </p:cNvSpPr>
          <p:nvPr/>
        </p:nvSpPr>
        <p:spPr bwMode="auto">
          <a:xfrm>
            <a:off x="7256463" y="2197100"/>
            <a:ext cx="1625600" cy="107950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7" name="Shape 144"/>
          <p:cNvSpPr>
            <a:spLocks noChangeArrowheads="1"/>
          </p:cNvSpPr>
          <p:nvPr/>
        </p:nvSpPr>
        <p:spPr bwMode="auto">
          <a:xfrm>
            <a:off x="1907704" y="1484784"/>
            <a:ext cx="1558925" cy="930275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Shape 145"/>
          <p:cNvSpPr txBox="1">
            <a:spLocks noChangeArrowheads="1"/>
          </p:cNvSpPr>
          <p:nvPr/>
        </p:nvSpPr>
        <p:spPr bwMode="auto">
          <a:xfrm>
            <a:off x="2068513" y="6524625"/>
            <a:ext cx="19272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Clonakilty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Ireland 2003</a:t>
            </a:r>
          </a:p>
        </p:txBody>
      </p:sp>
      <p:sp>
        <p:nvSpPr>
          <p:cNvPr id="13319" name="Shape 146"/>
          <p:cNvSpPr txBox="1">
            <a:spLocks noChangeArrowheads="1"/>
          </p:cNvSpPr>
          <p:nvPr/>
        </p:nvSpPr>
        <p:spPr bwMode="auto">
          <a:xfrm>
            <a:off x="6275388" y="4722813"/>
            <a:ext cx="14033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Media, USA 2006</a:t>
            </a:r>
          </a:p>
        </p:txBody>
      </p:sp>
      <p:sp>
        <p:nvSpPr>
          <p:cNvPr id="13320" name="Shape 147"/>
          <p:cNvSpPr txBox="1">
            <a:spLocks noChangeArrowheads="1"/>
          </p:cNvSpPr>
          <p:nvPr/>
        </p:nvSpPr>
        <p:spPr bwMode="auto">
          <a:xfrm>
            <a:off x="6902450" y="3284984"/>
            <a:ext cx="2241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Saarbrucken, Germany 2009</a:t>
            </a:r>
          </a:p>
        </p:txBody>
      </p:sp>
      <p:sp>
        <p:nvSpPr>
          <p:cNvPr id="13321" name="Shape 148"/>
          <p:cNvSpPr txBox="1">
            <a:spLocks noChangeArrowheads="1"/>
          </p:cNvSpPr>
          <p:nvPr/>
        </p:nvSpPr>
        <p:spPr bwMode="auto">
          <a:xfrm>
            <a:off x="1835696" y="2420888"/>
            <a:ext cx="1339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New </a:t>
            </a: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Koforidua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</a:t>
            </a:r>
          </a:p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Ghana 2011</a:t>
            </a:r>
          </a:p>
        </p:txBody>
      </p:sp>
      <p:sp>
        <p:nvSpPr>
          <p:cNvPr id="13322" name="Shape 149"/>
          <p:cNvSpPr txBox="1">
            <a:spLocks noChangeArrowheads="1"/>
          </p:cNvSpPr>
          <p:nvPr/>
        </p:nvSpPr>
        <p:spPr bwMode="auto">
          <a:xfrm>
            <a:off x="6948488" y="5445125"/>
            <a:ext cx="17732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14 cities, France 2009</a:t>
            </a:r>
          </a:p>
        </p:txBody>
      </p:sp>
      <p:sp>
        <p:nvSpPr>
          <p:cNvPr id="13323" name="Shape 150"/>
          <p:cNvSpPr txBox="1">
            <a:spLocks noChangeArrowheads="1"/>
          </p:cNvSpPr>
          <p:nvPr/>
        </p:nvSpPr>
        <p:spPr bwMode="auto">
          <a:xfrm>
            <a:off x="6659563" y="5661025"/>
            <a:ext cx="24511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Perez </a:t>
            </a: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Zeledon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Costa Rica 2009</a:t>
            </a:r>
          </a:p>
        </p:txBody>
      </p:sp>
      <p:sp>
        <p:nvSpPr>
          <p:cNvPr id="13324" name="Shape 151"/>
          <p:cNvSpPr txBox="1">
            <a:spLocks noChangeArrowheads="1"/>
          </p:cNvSpPr>
          <p:nvPr/>
        </p:nvSpPr>
        <p:spPr bwMode="auto">
          <a:xfrm>
            <a:off x="6875463" y="5949950"/>
            <a:ext cx="22113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Dunedin, New Zealand 2009</a:t>
            </a:r>
          </a:p>
        </p:txBody>
      </p:sp>
      <p:sp>
        <p:nvSpPr>
          <p:cNvPr id="13325" name="Shape 152"/>
          <p:cNvSpPr txBox="1">
            <a:spLocks noChangeArrowheads="1"/>
          </p:cNvSpPr>
          <p:nvPr/>
        </p:nvSpPr>
        <p:spPr bwMode="auto">
          <a:xfrm>
            <a:off x="6659563" y="6207125"/>
            <a:ext cx="24352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Differdange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Luxembourg 2011</a:t>
            </a:r>
          </a:p>
        </p:txBody>
      </p:sp>
      <p:sp>
        <p:nvSpPr>
          <p:cNvPr id="13326" name="Shape 153"/>
          <p:cNvSpPr txBox="1">
            <a:spLocks noChangeArrowheads="1"/>
          </p:cNvSpPr>
          <p:nvPr/>
        </p:nvSpPr>
        <p:spPr bwMode="auto">
          <a:xfrm>
            <a:off x="5967413" y="2103438"/>
            <a:ext cx="1057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Kumamoto, </a:t>
            </a:r>
          </a:p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Japan 2011</a:t>
            </a:r>
          </a:p>
        </p:txBody>
      </p:sp>
      <p:sp>
        <p:nvSpPr>
          <p:cNvPr id="13327" name="Shape 154"/>
          <p:cNvSpPr txBox="1">
            <a:spLocks noChangeArrowheads="1"/>
          </p:cNvSpPr>
          <p:nvPr/>
        </p:nvSpPr>
        <p:spPr bwMode="auto">
          <a:xfrm>
            <a:off x="5192713" y="6448425"/>
            <a:ext cx="1244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Gent, Belgium </a:t>
            </a:r>
          </a:p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2005</a:t>
            </a:r>
          </a:p>
        </p:txBody>
      </p:sp>
      <p:sp>
        <p:nvSpPr>
          <p:cNvPr id="13328" name="Shape 155"/>
          <p:cNvSpPr txBox="1">
            <a:spLocks noChangeArrowheads="1"/>
          </p:cNvSpPr>
          <p:nvPr/>
        </p:nvSpPr>
        <p:spPr bwMode="auto">
          <a:xfrm>
            <a:off x="179388" y="4983163"/>
            <a:ext cx="143351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Rome, Italy 2005</a:t>
            </a:r>
          </a:p>
        </p:txBody>
      </p:sp>
      <p:sp>
        <p:nvSpPr>
          <p:cNvPr id="13329" name="Shape 156"/>
          <p:cNvSpPr txBox="1">
            <a:spLocks noChangeArrowheads="1"/>
          </p:cNvSpPr>
          <p:nvPr/>
        </p:nvSpPr>
        <p:spPr bwMode="auto">
          <a:xfrm>
            <a:off x="107950" y="5486400"/>
            <a:ext cx="16795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Sauda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Norway 2006</a:t>
            </a:r>
          </a:p>
        </p:txBody>
      </p:sp>
      <p:sp>
        <p:nvSpPr>
          <p:cNvPr id="13330" name="Shape 157"/>
          <p:cNvSpPr txBox="1">
            <a:spLocks noChangeArrowheads="1"/>
          </p:cNvSpPr>
          <p:nvPr/>
        </p:nvSpPr>
        <p:spPr bwMode="auto">
          <a:xfrm>
            <a:off x="136525" y="5229225"/>
            <a:ext cx="17192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Yarra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Australia 2006</a:t>
            </a:r>
          </a:p>
        </p:txBody>
      </p:sp>
      <p:sp>
        <p:nvSpPr>
          <p:cNvPr id="13331" name="Shape 158"/>
          <p:cNvSpPr txBox="1">
            <a:spLocks noChangeArrowheads="1"/>
          </p:cNvSpPr>
          <p:nvPr/>
        </p:nvSpPr>
        <p:spPr bwMode="auto">
          <a:xfrm>
            <a:off x="34925" y="5764213"/>
            <a:ext cx="18081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Neustadt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Austria2007</a:t>
            </a:r>
          </a:p>
        </p:txBody>
      </p:sp>
      <p:sp>
        <p:nvSpPr>
          <p:cNvPr id="13332" name="Shape 159"/>
          <p:cNvSpPr txBox="1">
            <a:spLocks noChangeArrowheads="1"/>
          </p:cNvSpPr>
          <p:nvPr/>
        </p:nvSpPr>
        <p:spPr bwMode="auto">
          <a:xfrm>
            <a:off x="82550" y="6021388"/>
            <a:ext cx="16811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Cordoba, Spain 2008</a:t>
            </a:r>
          </a:p>
        </p:txBody>
      </p:sp>
      <p:sp>
        <p:nvSpPr>
          <p:cNvPr id="13333" name="Shape 160"/>
          <p:cNvSpPr txBox="1">
            <a:spLocks noChangeArrowheads="1"/>
          </p:cNvSpPr>
          <p:nvPr/>
        </p:nvSpPr>
        <p:spPr bwMode="auto">
          <a:xfrm>
            <a:off x="0" y="6237288"/>
            <a:ext cx="22272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Copenhagen, Denmark 2008</a:t>
            </a:r>
          </a:p>
        </p:txBody>
      </p:sp>
      <p:sp>
        <p:nvSpPr>
          <p:cNvPr id="13334" name="Shape 161"/>
          <p:cNvSpPr txBox="1">
            <a:spLocks noChangeArrowheads="1"/>
          </p:cNvSpPr>
          <p:nvPr/>
        </p:nvSpPr>
        <p:spPr bwMode="auto">
          <a:xfrm>
            <a:off x="214313" y="6453188"/>
            <a:ext cx="16287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Alfenas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Brazil 2008</a:t>
            </a:r>
          </a:p>
        </p:txBody>
      </p:sp>
      <p:sp>
        <p:nvSpPr>
          <p:cNvPr id="13335" name="Shape 162"/>
          <p:cNvSpPr txBox="1">
            <a:spLocks noChangeArrowheads="1"/>
          </p:cNvSpPr>
          <p:nvPr/>
        </p:nvSpPr>
        <p:spPr bwMode="auto">
          <a:xfrm>
            <a:off x="6732588" y="4941888"/>
            <a:ext cx="2308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Groningen, Netherlands 2009</a:t>
            </a:r>
          </a:p>
        </p:txBody>
      </p:sp>
      <p:sp>
        <p:nvSpPr>
          <p:cNvPr id="13336" name="Shape 163"/>
          <p:cNvSpPr txBox="1">
            <a:spLocks noChangeArrowheads="1"/>
          </p:cNvSpPr>
          <p:nvPr/>
        </p:nvSpPr>
        <p:spPr bwMode="auto">
          <a:xfrm>
            <a:off x="6948488" y="5199063"/>
            <a:ext cx="18430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Tampere, Finland 2009</a:t>
            </a:r>
          </a:p>
        </p:txBody>
      </p:sp>
      <p:sp>
        <p:nvSpPr>
          <p:cNvPr id="13337" name="Shape 164"/>
          <p:cNvSpPr>
            <a:spLocks noChangeArrowheads="1"/>
          </p:cNvSpPr>
          <p:nvPr/>
        </p:nvSpPr>
        <p:spPr bwMode="auto">
          <a:xfrm>
            <a:off x="3131840" y="2348880"/>
            <a:ext cx="2954064" cy="3095848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8" name="Shape 165"/>
          <p:cNvSpPr>
            <a:spLocks noChangeArrowheads="1"/>
          </p:cNvSpPr>
          <p:nvPr/>
        </p:nvSpPr>
        <p:spPr bwMode="auto">
          <a:xfrm>
            <a:off x="2511425" y="5216525"/>
            <a:ext cx="1060450" cy="1360488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Shape 166"/>
          <p:cNvSpPr>
            <a:spLocks noChangeArrowheads="1"/>
          </p:cNvSpPr>
          <p:nvPr/>
        </p:nvSpPr>
        <p:spPr bwMode="auto">
          <a:xfrm>
            <a:off x="5343525" y="4884738"/>
            <a:ext cx="971550" cy="1563687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0" name="Shape 167"/>
          <p:cNvSpPr>
            <a:spLocks noChangeArrowheads="1"/>
          </p:cNvSpPr>
          <p:nvPr/>
        </p:nvSpPr>
        <p:spPr bwMode="auto">
          <a:xfrm>
            <a:off x="187325" y="2303463"/>
            <a:ext cx="1465263" cy="1136650"/>
          </a:xfrm>
          <a:prstGeom prst="rect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1" name="Shape 168"/>
          <p:cNvSpPr txBox="1">
            <a:spLocks noChangeArrowheads="1"/>
          </p:cNvSpPr>
          <p:nvPr/>
        </p:nvSpPr>
        <p:spPr bwMode="auto">
          <a:xfrm>
            <a:off x="6227763" y="6483350"/>
            <a:ext cx="3141662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Litomerice &amp; </a:t>
            </a: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Vestin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Czech Rep. 2011</a:t>
            </a:r>
          </a:p>
        </p:txBody>
      </p:sp>
      <p:sp>
        <p:nvSpPr>
          <p:cNvPr id="13342" name="Shape 169"/>
          <p:cNvSpPr txBox="1">
            <a:spLocks noChangeArrowheads="1"/>
          </p:cNvSpPr>
          <p:nvPr/>
        </p:nvSpPr>
        <p:spPr bwMode="auto">
          <a:xfrm>
            <a:off x="1498600" y="4819650"/>
            <a:ext cx="17256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Malmo, Sweden 2006</a:t>
            </a:r>
          </a:p>
        </p:txBody>
      </p:sp>
      <p:sp>
        <p:nvSpPr>
          <p:cNvPr id="13343" name="Shape 170"/>
          <p:cNvSpPr txBox="1">
            <a:spLocks noChangeArrowheads="1"/>
          </p:cNvSpPr>
          <p:nvPr/>
        </p:nvSpPr>
        <p:spPr bwMode="auto">
          <a:xfrm>
            <a:off x="-15875" y="3440113"/>
            <a:ext cx="18399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Wolfville</a:t>
            </a: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, Canada 2007</a:t>
            </a:r>
          </a:p>
        </p:txBody>
      </p:sp>
      <p:sp>
        <p:nvSpPr>
          <p:cNvPr id="13344" name="Shape 171"/>
          <p:cNvSpPr>
            <a:spLocks noChangeArrowheads="1"/>
          </p:cNvSpPr>
          <p:nvPr/>
        </p:nvSpPr>
        <p:spPr bwMode="auto">
          <a:xfrm>
            <a:off x="6276975" y="3521075"/>
            <a:ext cx="1495425" cy="1196975"/>
          </a:xfrm>
          <a:prstGeom prst="rect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5" name="Shape 172"/>
          <p:cNvSpPr txBox="1">
            <a:spLocks noChangeArrowheads="1"/>
          </p:cNvSpPr>
          <p:nvPr/>
        </p:nvSpPr>
        <p:spPr bwMode="auto">
          <a:xfrm>
            <a:off x="3779838" y="2097088"/>
            <a:ext cx="17018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Poznan, Poland 2012</a:t>
            </a:r>
          </a:p>
        </p:txBody>
      </p:sp>
      <p:sp>
        <p:nvSpPr>
          <p:cNvPr id="13346" name="Shape 173"/>
          <p:cNvSpPr>
            <a:spLocks noChangeArrowheads="1"/>
          </p:cNvSpPr>
          <p:nvPr/>
        </p:nvSpPr>
        <p:spPr bwMode="auto">
          <a:xfrm>
            <a:off x="6084888" y="1052513"/>
            <a:ext cx="1779587" cy="947737"/>
          </a:xfrm>
          <a:prstGeom prst="rect">
            <a:avLst/>
          </a:prstGeom>
          <a:blipFill dpi="0" rotWithShape="1">
            <a:blip r:embed="rId1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7" name="Shape 174"/>
          <p:cNvSpPr>
            <a:spLocks noChangeArrowheads="1"/>
          </p:cNvSpPr>
          <p:nvPr/>
        </p:nvSpPr>
        <p:spPr bwMode="auto">
          <a:xfrm>
            <a:off x="3779912" y="1124744"/>
            <a:ext cx="1871588" cy="972344"/>
          </a:xfrm>
          <a:prstGeom prst="rect">
            <a:avLst/>
          </a:prstGeom>
          <a:blipFill dpi="0" rotWithShape="1">
            <a:blip r:embed="rId1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48" name="Shape 175"/>
          <p:cNvSpPr txBox="1">
            <a:spLocks noChangeArrowheads="1"/>
          </p:cNvSpPr>
          <p:nvPr/>
        </p:nvSpPr>
        <p:spPr bwMode="auto">
          <a:xfrm>
            <a:off x="1331640" y="0"/>
            <a:ext cx="66247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25" rIns="92075" bIns="46025" anchor="ctr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sym typeface="Verdana" pitchFamily="34" charset="0"/>
              </a:rPr>
              <a:t>Fair Trade </a:t>
            </a:r>
            <a:r>
              <a:rPr lang="pl-PL" sz="3600" b="1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sym typeface="Verdana" pitchFamily="34" charset="0"/>
              </a:rPr>
              <a:t>Towns</a:t>
            </a: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sym typeface="Verdana" pitchFamily="34" charset="0"/>
              </a:rPr>
              <a:t> na świecie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sym typeface="Verdana" pitchFamily="34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051720" y="4869160"/>
            <a:ext cx="5256213" cy="15844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Tadeusz Makulski  </a:t>
            </a: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Koordynator </a:t>
            </a:r>
            <a:r>
              <a:rPr lang="pl-PL" sz="18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kampanii</a:t>
            </a:r>
            <a:endParaRPr lang="pl-PL" sz="1800" b="1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Polskie Stowarzyszenie Sprawiedliwego </a:t>
            </a:r>
            <a:r>
              <a:rPr lang="pl-PL" sz="18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Handlu</a:t>
            </a: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b="1" dirty="0" smtClean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1800" b="1" dirty="0" smtClean="0">
                <a:solidFill>
                  <a:schemeClr val="tx1"/>
                </a:solidFill>
                <a:latin typeface="Calibri" charset="0"/>
              </a:rPr>
              <a:t>Kraków 20.10.2014</a:t>
            </a:r>
            <a:endParaRPr lang="pl-PL" sz="1800" b="1" dirty="0">
              <a:solidFill>
                <a:schemeClr val="tx1"/>
              </a:solidFill>
              <a:latin typeface="Calibri" charset="0"/>
            </a:endParaRPr>
          </a:p>
          <a:p>
            <a:pPr algn="ctr" eaLnBrk="1" hangingPunct="1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800" b="1" dirty="0">
              <a:solidFill>
                <a:srgbClr val="3399FF"/>
              </a:solidFill>
              <a:latin typeface="Calibri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268760"/>
            <a:ext cx="5040560" cy="306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3001963" y="3200400"/>
            <a:ext cx="31416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755650" y="260350"/>
            <a:ext cx="7769225" cy="792163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pl-PL" sz="3600" b="1" kern="0" dirty="0">
                <a:solidFill>
                  <a:schemeClr val="bg2">
                    <a:lumMod val="75000"/>
                  </a:schemeClr>
                </a:solidFill>
                <a:latin typeface="+mj-lt"/>
                <a:cs typeface="+mj-cs"/>
              </a:rPr>
              <a:t>Kampania Fair Trade </a:t>
            </a:r>
            <a:r>
              <a:rPr lang="pl-PL" sz="3600" b="1" kern="0" dirty="0" err="1">
                <a:solidFill>
                  <a:schemeClr val="bg2">
                    <a:lumMod val="75000"/>
                  </a:schemeClr>
                </a:solidFill>
                <a:latin typeface="+mj-lt"/>
                <a:cs typeface="+mj-cs"/>
              </a:rPr>
              <a:t>Towns</a:t>
            </a:r>
            <a:r>
              <a:rPr lang="pl-PL" sz="3600" b="1" kern="0" dirty="0">
                <a:solidFill>
                  <a:schemeClr val="bg2">
                    <a:lumMod val="75000"/>
                  </a:schemeClr>
                </a:solidFill>
                <a:latin typeface="+mj-lt"/>
                <a:cs typeface="+mj-cs"/>
              </a:rPr>
              <a:t> PL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>
          <a:xfrm>
            <a:off x="755576" y="1340768"/>
            <a:ext cx="7920880" cy="4968552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Żaglowiec </a:t>
            </a:r>
            <a:r>
              <a:rPr lang="pl-PL" sz="20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Estelle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w Gdańsku-promocja FTT 2007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Pierwsza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grupa koordynująca - Gdańsk </a:t>
            </a:r>
            <a:r>
              <a:rPr lang="en-AU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2009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Konferencja FTT </a:t>
            </a:r>
            <a:r>
              <a:rPr lang="pl-PL" sz="2000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in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New </a:t>
            </a:r>
            <a:r>
              <a:rPr lang="pl-PL" sz="2000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Member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States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Gdańsk 2009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Pierwsza wizyta producenta z Południa- Gdańsk, Poznań, Warszawa 2009</a:t>
            </a: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Kampania na Uniwersytecie w Gdańsku </a:t>
            </a:r>
            <a:r>
              <a:rPr lang="en-AU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2010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Gdańska Kawa Fair Trade </a:t>
            </a:r>
            <a:r>
              <a:rPr lang="en-AU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– 201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0</a:t>
            </a:r>
            <a:endParaRPr lang="en-AU" sz="2000" kern="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Ustalenie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kryteriów krajowych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(PSSH&amp; Koalicja SH 2011)</a:t>
            </a:r>
            <a:endParaRPr lang="en-AU" sz="20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22.12.2011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Uchwala RM Gdańsk</a:t>
            </a: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10.01.2012 Uchwała RM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Poznań</a:t>
            </a:r>
          </a:p>
          <a:p>
            <a:pPr marL="342900" indent="-342900" eaLnBrk="1" hangingPunct="1">
              <a:spcBef>
                <a:spcPts val="800"/>
              </a:spcBef>
              <a:buClrTx/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Poznań pierwszym „Miastem Przyjaznym dla Sprawiedliwego Handlu 10.11.2012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1587"/>
            <a:ext cx="7632848" cy="653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395288" y="0"/>
            <a:ext cx="8208962" cy="8778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Miasto Przyjazne dla Sprawiedliwego Handlu</a:t>
            </a:r>
            <a:endParaRPr lang="en-AU" sz="3200" b="1" kern="120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00113" y="1341438"/>
            <a:ext cx="6840537" cy="5200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sz="32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Kryteria podstawowe</a:t>
            </a:r>
          </a:p>
          <a:p>
            <a:pPr>
              <a:buFont typeface="Times New Roman" pitchFamily="16" charset="0"/>
              <a:buNone/>
              <a:defRPr/>
            </a:pPr>
            <a:endParaRPr lang="pl-PL" sz="20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Utworzenie lokalnej grupy koordynującej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realizację kampanii </a:t>
            </a:r>
            <a:r>
              <a:rPr lang="pl-PL" sz="20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Miasto przyjazne dla Sprawiedliwego Handlu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Przyjęcie przez samorząd uchwały wspierającej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Sprawiedliwy Handel i wzywającej do stosowania produktów Sprawiedliwego Handlu w trakcie lokalnych imprez i spotkań.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Zapewnienie dostępności asortymentu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co najmniej dwóch produktów Sprawiedliwego Handlu w lokalnych sklepach oraz punktach gastronomicznych.*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Używanie produktów Sprawiedliwego Handlu w przedsiębiorstwach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oraz instytucjach społecznych na danym terenie.</a:t>
            </a:r>
          </a:p>
          <a:p>
            <a:pPr marL="342900" indent="-342900">
              <a:buFont typeface="+mj-lt"/>
              <a:buAutoNum type="arabicPeriod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Pozyskanie poparcia mediów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oraz lokalnej społeczności dla kampanii </a:t>
            </a:r>
            <a:r>
              <a:rPr lang="pl-PL" sz="20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Miast przyjaznych dla Sprawiedliwego Handlu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 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836712"/>
            <a:ext cx="1706737" cy="10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07375" cy="877887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Miasto Przyjazne dla Sprawiedliwego Handlu</a:t>
            </a:r>
            <a:endParaRPr lang="en-AU" sz="3200" b="1" kern="120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42988" y="2205038"/>
            <a:ext cx="72009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pl-PL" sz="28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Kryteria uzupełniające</a:t>
            </a:r>
          </a:p>
          <a:p>
            <a:pPr>
              <a:buFont typeface="Times New Roman" pitchFamily="16" charset="0"/>
              <a:buNone/>
              <a:defRPr/>
            </a:pPr>
            <a:r>
              <a:rPr lang="pl-PL" sz="1200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Kryteria te umożliwiają czasowe  obniżenie wymaganej liczby punktów sprzedaży i promocji produktów Sprawiedliwego Handlu o 1/4 w dwuletnim okresie przejściowym.</a:t>
            </a:r>
          </a:p>
          <a:p>
            <a:pPr marL="342900" indent="-342900">
              <a:buFont typeface="Times New Roman" pitchFamily="16" charset="0"/>
              <a:buNone/>
              <a:defRPr/>
            </a:pPr>
            <a:endParaRPr lang="pl-PL" sz="16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Uzyskanie przez co najmniej 2 szkoły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(podstawowe, średnie, wyższe) lub uczelnie statusu </a:t>
            </a:r>
            <a:r>
              <a:rPr lang="pl-PL" sz="20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Szkoły/Uczelni przyjaznej dla Sprawiedliwego Handlu.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pl-PL" sz="20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Uzyskanie przez co najmniej jedną parafię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lub wspólnotę religijną statusu </a:t>
            </a:r>
            <a:r>
              <a:rPr lang="pl-PL" sz="2000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Wspólnoty przyjaznej dla Sprawiedliwego Handlu.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>
              <a:buFont typeface="Times New Roman" pitchFamily="16" charset="0"/>
              <a:buNone/>
              <a:defRPr/>
            </a:pPr>
            <a:endParaRPr lang="pl-PL" sz="1600" dirty="0">
              <a:solidFill>
                <a:schemeClr val="accent2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268760"/>
            <a:ext cx="1706737" cy="10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19459" name="Obraz 6" descr="20110309_FAIR_TRADE_063 PJB www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3912">
            <a:off x="104055" y="161706"/>
            <a:ext cx="4327525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0" name="Obraz 5" descr="2012-05-12-01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937000" cy="2952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1" name="Obraz 6" descr="IMG_17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6119">
            <a:off x="4797176" y="3497094"/>
            <a:ext cx="4187825" cy="3141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462" name="Obraz 7" descr="IMG_156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284984"/>
            <a:ext cx="4284663" cy="3213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 noGrp="1"/>
          </p:cNvSpPr>
          <p:nvPr>
            <p:ph type="ctrTitle"/>
          </p:nvPr>
        </p:nvSpPr>
        <p:spPr>
          <a:xfrm>
            <a:off x="785813" y="260350"/>
            <a:ext cx="7772400" cy="1512888"/>
          </a:xfrm>
        </p:spPr>
        <p:txBody>
          <a:bodyPr/>
          <a:lstStyle/>
          <a:p>
            <a:pPr eaLnBrk="1" hangingPunct="1"/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Wprowadzenie do tematyki</a:t>
            </a:r>
            <a:b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</a:b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Fair Trade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1844824"/>
            <a:ext cx="7704138" cy="4392613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dirty="0" smtClean="0">
                <a:solidFill>
                  <a:schemeClr val="bg2">
                    <a:lumMod val="75000"/>
                  </a:schemeClr>
                </a:solidFill>
              </a:rPr>
              <a:t>Czym jest Sprawiedliwy Handel?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l-PL" sz="2000" b="1" dirty="0" smtClean="0">
                <a:solidFill>
                  <a:schemeClr val="bg2">
                    <a:lumMod val="75000"/>
                  </a:schemeClr>
                </a:solidFill>
              </a:rPr>
              <a:t>Światowy Ruch organizacji pozarządowych.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AU" sz="20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800" b="1" dirty="0" smtClean="0">
                <a:solidFill>
                  <a:schemeClr val="bg2">
                    <a:lumMod val="75000"/>
                  </a:schemeClr>
                </a:solidFill>
              </a:rPr>
              <a:t>Pomoc rozwojowa dla dyskryminowanych w warunkach gospodarki rynkowej społeczności drobnych wytwórców i pracowników najemnych z krajów rozwijających się</a:t>
            </a:r>
            <a:r>
              <a:rPr lang="pl-PL" sz="1800" dirty="0" smtClean="0">
                <a:solidFill>
                  <a:schemeClr val="bg2">
                    <a:lumMod val="75000"/>
                  </a:schemeClr>
                </a:solidFill>
              </a:rPr>
              <a:t>, realizowana przez :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bg2">
                    <a:lumMod val="75000"/>
                  </a:schemeClr>
                </a:solidFill>
              </a:rPr>
              <a:t>wspieranie budowy ich potencjałów ekonomicznych,</a:t>
            </a: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bg2">
                    <a:lumMod val="75000"/>
                  </a:schemeClr>
                </a:solidFill>
              </a:rPr>
              <a:t> pomoc w budowie infrastruktury przetwórczej i socjalnej,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1800" dirty="0" smtClean="0">
                <a:solidFill>
                  <a:schemeClr val="bg2">
                    <a:lumMod val="75000"/>
                  </a:schemeClr>
                </a:solidFill>
              </a:rPr>
              <a:t>zapewnienie dostępu do rynków wytwarzanych przez nich produktów.</a:t>
            </a:r>
            <a:endParaRPr lang="en-AU" sz="18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80975" indent="-1809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/>
          </a:p>
          <a:p>
            <a:pPr marL="180975" indent="-1809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/>
          </a:p>
          <a:p>
            <a:pPr marL="180975" indent="-1809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 smtClean="0"/>
          </a:p>
          <a:p>
            <a:pPr marL="180975" indent="-180975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l-PL" dirty="0" smtClean="0"/>
          </a:p>
          <a:p>
            <a:pPr marL="180975" indent="-180975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sp>
        <p:nvSpPr>
          <p:cNvPr id="7" name="Pfeil nach rechts 7"/>
          <p:cNvSpPr/>
          <p:nvPr/>
        </p:nvSpPr>
        <p:spPr>
          <a:xfrm>
            <a:off x="467544" y="2492896"/>
            <a:ext cx="357187" cy="142875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Pfeil nach rechts 7"/>
          <p:cNvSpPr/>
          <p:nvPr/>
        </p:nvSpPr>
        <p:spPr>
          <a:xfrm>
            <a:off x="467544" y="3356992"/>
            <a:ext cx="357187" cy="142875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3001963" y="3200400"/>
            <a:ext cx="31416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pic>
        <p:nvPicPr>
          <p:cNvPr id="16389" name="Obraz 9" descr="IMG_1111.JPG"/>
          <p:cNvPicPr>
            <a:picLocks noChangeAspect="1"/>
          </p:cNvPicPr>
          <p:nvPr/>
        </p:nvPicPr>
        <p:blipFill>
          <a:blip r:embed="rId3" cstate="print"/>
          <a:srcRect l="17439" r="5197"/>
          <a:stretch>
            <a:fillRect/>
          </a:stretch>
        </p:blipFill>
        <p:spPr bwMode="auto">
          <a:xfrm rot="389732">
            <a:off x="5046583" y="191082"/>
            <a:ext cx="3744416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0" name="Obraz 8" descr="IMG_066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60246">
            <a:off x="335837" y="374606"/>
            <a:ext cx="4183650" cy="27895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391" name="Obraz 10" descr="IMG_1327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4283968" cy="3212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3001963" y="3200400"/>
            <a:ext cx="31416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539552" y="260648"/>
            <a:ext cx="8229600" cy="863302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VI międzynarodowa konferencja  </a:t>
            </a:r>
            <a:r>
              <a:rPr lang="pl-PL" b="1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Fair </a:t>
            </a: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Trade </a:t>
            </a:r>
            <a:r>
              <a:rPr lang="pl-PL" b="1" kern="0" dirty="0" err="1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Towns</a:t>
            </a: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 </a:t>
            </a:r>
            <a:b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</a:b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10-11 listopad </a:t>
            </a:r>
            <a:r>
              <a:rPr lang="pl-PL" b="1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2012</a:t>
            </a: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 </a:t>
            </a:r>
            <a:r>
              <a:rPr lang="pl-PL" b="1" kern="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+mj-cs"/>
              </a:rPr>
              <a:t>Poznań</a:t>
            </a:r>
            <a:endParaRPr lang="pl-PL" b="1" kern="0" dirty="0">
              <a:solidFill>
                <a:schemeClr val="bg2">
                  <a:lumMod val="75000"/>
                </a:schemeClr>
              </a:solidFill>
              <a:latin typeface="Calibri" pitchFamily="34" charset="0"/>
              <a:cs typeface="+mj-cs"/>
            </a:endParaRPr>
          </a:p>
          <a:p>
            <a:pPr algn="ctr" eaLnBrk="1" hangingPunct="1">
              <a:defRPr/>
            </a:pPr>
            <a:endParaRPr lang="pl-PL" sz="4800" b="1" kern="0" dirty="0">
              <a:solidFill>
                <a:schemeClr val="tx1"/>
              </a:solidFill>
              <a:latin typeface="+mj-lt"/>
              <a:cs typeface="+mj-cs"/>
            </a:endParaRPr>
          </a:p>
        </p:txBody>
      </p:sp>
      <p:pic>
        <p:nvPicPr>
          <p:cNvPr id="7" name="Obraz 6" descr="POZNAN_0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895"/>
            <a:ext cx="3236998" cy="2160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 descr="POZNAN_03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4721">
            <a:off x="5092514" y="4002545"/>
            <a:ext cx="3888432" cy="2595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az 8" descr="IMGP49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1412776"/>
            <a:ext cx="2987824" cy="19844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 descr="IMG_206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501008"/>
            <a:ext cx="2517744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Obraz 11" descr="POZNAN_0122.jpg"/>
          <p:cNvPicPr>
            <a:picLocks noChangeAspect="1"/>
          </p:cNvPicPr>
          <p:nvPr/>
        </p:nvPicPr>
        <p:blipFill>
          <a:blip r:embed="rId7" cstate="print"/>
          <a:srcRect r="20652"/>
          <a:stretch>
            <a:fillRect/>
          </a:stretch>
        </p:blipFill>
        <p:spPr>
          <a:xfrm>
            <a:off x="2411760" y="3717032"/>
            <a:ext cx="3456384" cy="290714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az 12" descr="POZNAN_033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1484784"/>
            <a:ext cx="2953418" cy="1970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9" name="pole tekstowe 8"/>
          <p:cNvSpPr txBox="1"/>
          <p:nvPr/>
        </p:nvSpPr>
        <p:spPr>
          <a:xfrm>
            <a:off x="1331640" y="2564904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Szkoła Przyjazna dla Sprawiedliwego Handlu</a:t>
            </a:r>
          </a:p>
          <a:p>
            <a:pPr algn="ctr"/>
            <a:endParaRPr lang="pl-PL" sz="4000" b="1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algn="ctr"/>
            <a:r>
              <a:rPr lang="pl-PL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Kryteria, zadania, korzyści</a:t>
            </a:r>
            <a:endParaRPr lang="pl-PL" b="1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29132" t="18038" r="54366" b="42173"/>
          <a:stretch>
            <a:fillRect/>
          </a:stretch>
        </p:blipFill>
        <p:spPr bwMode="auto">
          <a:xfrm>
            <a:off x="5868144" y="548680"/>
            <a:ext cx="230425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32656"/>
            <a:ext cx="6624736" cy="624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08720"/>
            <a:ext cx="729149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76672"/>
            <a:ext cx="674615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940" y="764704"/>
            <a:ext cx="7495363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6696744" cy="602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7493184" cy="314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23528" y="0"/>
            <a:ext cx="8207375" cy="877887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Szkoła  Przyjazna dla Sprawiedliwego Handlu</a:t>
            </a:r>
            <a:endParaRPr lang="en-AU" sz="2400" b="1" kern="1200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6" name="Obraz 5" descr="wiosna 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Obraz 6" descr="IMG_56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19682">
            <a:off x="4773253" y="3603524"/>
            <a:ext cx="3963940" cy="29729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Obraz 8" descr="DSC0109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82994">
            <a:off x="395872" y="3844323"/>
            <a:ext cx="3822427" cy="2809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Obraz 12" descr="2012-11-19-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59426">
            <a:off x="4391472" y="764704"/>
            <a:ext cx="4752528" cy="2673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pl-PL" b="1" dirty="0" smtClean="0">
                <a:solidFill>
                  <a:srgbClr val="003300"/>
                </a:solidFill>
                <a:latin typeface="+mn-lt"/>
              </a:rPr>
              <a:t>Certyfikacja </a:t>
            </a:r>
            <a:br>
              <a:rPr lang="pl-PL" b="1" dirty="0" smtClean="0">
                <a:solidFill>
                  <a:srgbClr val="003300"/>
                </a:solidFill>
                <a:latin typeface="+mn-lt"/>
              </a:rPr>
            </a:br>
            <a:r>
              <a:rPr lang="pl-PL" b="1" dirty="0" smtClean="0">
                <a:solidFill>
                  <a:srgbClr val="003300"/>
                </a:solidFill>
                <a:latin typeface="+mn-lt"/>
              </a:rPr>
              <a:t>Fair Trade /</a:t>
            </a:r>
            <a:r>
              <a:rPr lang="pl-PL" b="1" dirty="0" err="1" smtClean="0">
                <a:solidFill>
                  <a:srgbClr val="003300"/>
                </a:solidFill>
                <a:latin typeface="+mn-lt"/>
              </a:rPr>
              <a:t>Fairtarde</a:t>
            </a:r>
            <a:endParaRPr lang="pl-PL" b="1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153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371600"/>
            <a:ext cx="6400800" cy="762000"/>
          </a:xfrm>
        </p:spPr>
        <p:txBody>
          <a:bodyPr/>
          <a:lstStyle/>
          <a:p>
            <a:r>
              <a:rPr lang="pl-PL" b="1" smtClean="0">
                <a:solidFill>
                  <a:schemeClr val="bg1"/>
                </a:solidFill>
              </a:rPr>
              <a:t>Dwa nurty</a:t>
            </a:r>
          </a:p>
        </p:txBody>
      </p:sp>
      <p:pic>
        <p:nvPicPr>
          <p:cNvPr id="15364" name="Picture 7" descr="logo WF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logo F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221088"/>
            <a:ext cx="171719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AutoShape 8"/>
          <p:cNvSpPr>
            <a:spLocks noChangeArrowheads="1"/>
          </p:cNvSpPr>
          <p:nvPr/>
        </p:nvSpPr>
        <p:spPr bwMode="auto">
          <a:xfrm rot="8506902">
            <a:off x="2627229" y="2657164"/>
            <a:ext cx="1752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00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367" name="AutoShape 10"/>
          <p:cNvSpPr>
            <a:spLocks noChangeArrowheads="1"/>
          </p:cNvSpPr>
          <p:nvPr/>
        </p:nvSpPr>
        <p:spPr bwMode="auto">
          <a:xfrm rot="2687102">
            <a:off x="4756150" y="2555875"/>
            <a:ext cx="1752600" cy="838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8000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51520" y="1556792"/>
            <a:ext cx="21336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dirty="0"/>
              <a:t>Certyfikacja organizacji  (WFTO)</a:t>
            </a:r>
          </a:p>
          <a:p>
            <a:pPr algn="ctr">
              <a:spcBef>
                <a:spcPct val="50000"/>
              </a:spcBef>
            </a:pPr>
            <a:r>
              <a:rPr lang="pl-PL" sz="2000" dirty="0"/>
              <a:t> </a:t>
            </a:r>
            <a:r>
              <a:rPr lang="pl-PL" sz="2000" dirty="0" smtClean="0"/>
              <a:t>FTO, Misja </a:t>
            </a:r>
            <a:r>
              <a:rPr lang="pl-PL" sz="2000" dirty="0"/>
              <a:t>-100% </a:t>
            </a:r>
            <a:r>
              <a:rPr lang="pl-PL" sz="2000" dirty="0" smtClean="0"/>
              <a:t>Fair Trade</a:t>
            </a:r>
            <a:endParaRPr lang="pl-PL" sz="2000" dirty="0"/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6876256" y="1484784"/>
            <a:ext cx="213360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2000" dirty="0" smtClean="0"/>
              <a:t>Systemy certyfikacji produktów </a:t>
            </a:r>
            <a:r>
              <a:rPr lang="pl-PL" sz="2000" dirty="0"/>
              <a:t>(FLO i inne systemy cert.)</a:t>
            </a:r>
          </a:p>
          <a:p>
            <a:pPr algn="ctr">
              <a:spcBef>
                <a:spcPct val="50000"/>
              </a:spcBef>
            </a:pPr>
            <a:r>
              <a:rPr lang="pl-PL" sz="2000" dirty="0"/>
              <a:t>FTO, mainstream, korporacje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pic>
        <p:nvPicPr>
          <p:cNvPr id="7" name="Obraz 6" descr="IMG_2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8520" y="116632"/>
            <a:ext cx="491454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 descr="IMG_2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88640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 descr="IMG_24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57879">
            <a:off x="4677930" y="3554743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403648" y="764704"/>
            <a:ext cx="6264275" cy="56886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noAutofit/>
          </a:bodyPr>
          <a:lstStyle/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8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9 </a:t>
            </a:r>
            <a:r>
              <a:rPr lang="pl-PL" sz="4800" b="1" dirty="0" err="1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maja</a:t>
            </a:r>
            <a:r>
              <a:rPr lang="pl-PL" sz="4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 </a:t>
            </a:r>
            <a:r>
              <a:rPr lang="pl-PL" sz="48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2015</a:t>
            </a: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 smtClean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 smtClean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>
              <a:solidFill>
                <a:schemeClr val="accent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World Fair Trade Day</a:t>
            </a: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3600" b="1" dirty="0">
              <a:solidFill>
                <a:srgbClr val="3399FF"/>
              </a:solidFill>
              <a:latin typeface="Calibri" charset="0"/>
            </a:endParaRPr>
          </a:p>
        </p:txBody>
      </p:sp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001963" y="3200400"/>
            <a:ext cx="31416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pic>
        <p:nvPicPr>
          <p:cNvPr id="6" name="Obraz 5" descr="wtfday logo jpeg form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1772816"/>
            <a:ext cx="3168352" cy="31736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16632"/>
            <a:ext cx="8458200" cy="854075"/>
          </a:xfrm>
        </p:spPr>
        <p:txBody>
          <a:bodyPr/>
          <a:lstStyle/>
          <a:p>
            <a:pPr eaLnBrk="1" hangingPunct="1">
              <a:defRPr/>
            </a:pP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Sprawiedliwy Handel to partnerstwo</a:t>
            </a:r>
          </a:p>
        </p:txBody>
      </p:sp>
      <p:pic>
        <p:nvPicPr>
          <p:cNvPr id="22531" name="Picture 22" descr="konsu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67017">
            <a:off x="5866126" y="3501856"/>
            <a:ext cx="3140718" cy="2988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2027501" cy="187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4" name="Picture 4" descr="WFTO_global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33681">
            <a:off x="1287106" y="4512163"/>
            <a:ext cx="1817690" cy="18140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5145">
            <a:off x="6540615" y="1180604"/>
            <a:ext cx="1544279" cy="1682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 descr="IMG_3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09627">
            <a:off x="147886" y="1043980"/>
            <a:ext cx="3858394" cy="2893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87624" y="1268760"/>
            <a:ext cx="7129536" cy="412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4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Dziękuję za uwagę</a:t>
            </a: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1400" b="1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60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Tadeusz </a:t>
            </a:r>
            <a:r>
              <a:rPr lang="pl-PL" sz="6000" b="1" dirty="0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Makulski</a:t>
            </a: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pl-PL" sz="4800" b="1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 dirty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Polskie Stowarzyszenie Sprawiedliwego Handlu</a:t>
            </a: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2800" b="1" dirty="0" err="1" smtClean="0">
                <a:solidFill>
                  <a:schemeClr val="bg2">
                    <a:lumMod val="75000"/>
                  </a:schemeClr>
                </a:solidFill>
                <a:latin typeface="Calibri" charset="0"/>
              </a:rPr>
              <a:t>www.spolecznosci.fairtrade.org.pl</a:t>
            </a:r>
            <a:endParaRPr lang="pl-PL" sz="2800" b="1" dirty="0">
              <a:solidFill>
                <a:schemeClr val="bg2">
                  <a:lumMod val="75000"/>
                </a:schemeClr>
              </a:solidFill>
              <a:latin typeface="Calibri" charset="0"/>
            </a:endParaRPr>
          </a:p>
          <a:p>
            <a: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3600" b="1" dirty="0">
              <a:solidFill>
                <a:srgbClr val="3399FF"/>
              </a:solidFill>
              <a:latin typeface="Calibri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3001963" y="3200400"/>
            <a:ext cx="31416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914400"/>
            <a:endParaRPr lang="es-ES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3568" y="188640"/>
            <a:ext cx="7772400" cy="1066800"/>
          </a:xfrm>
        </p:spPr>
        <p:txBody>
          <a:bodyPr/>
          <a:lstStyle/>
          <a:p>
            <a:pPr>
              <a:defRPr/>
            </a:pP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Systemy certyfikacji Fair Trade</a:t>
            </a:r>
          </a:p>
        </p:txBody>
      </p:sp>
      <p:pic>
        <p:nvPicPr>
          <p:cNvPr id="16388" name="Picture 7" descr="logo WF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76872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logo F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204864"/>
            <a:ext cx="9366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pole tekstowe 9"/>
          <p:cNvSpPr txBox="1">
            <a:spLocks noChangeArrowheads="1"/>
          </p:cNvSpPr>
          <p:nvPr/>
        </p:nvSpPr>
        <p:spPr bwMode="auto">
          <a:xfrm>
            <a:off x="539552" y="3645024"/>
            <a:ext cx="129698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 dirty="0">
                <a:solidFill>
                  <a:schemeClr val="bg2">
                    <a:lumMod val="75000"/>
                  </a:schemeClr>
                </a:solidFill>
              </a:rPr>
              <a:t>WFTO </a:t>
            </a:r>
            <a:r>
              <a:rPr lang="pl-PL" sz="1200" b="1" dirty="0" err="1">
                <a:solidFill>
                  <a:schemeClr val="bg2">
                    <a:lumMod val="75000"/>
                  </a:schemeClr>
                </a:solidFill>
              </a:rPr>
              <a:t>Guarantee</a:t>
            </a:r>
            <a:r>
              <a:rPr lang="pl-PL" sz="1200" b="1" dirty="0">
                <a:solidFill>
                  <a:schemeClr val="bg2">
                    <a:lumMod val="75000"/>
                  </a:schemeClr>
                </a:solidFill>
              </a:rPr>
              <a:t> System</a:t>
            </a:r>
            <a:r>
              <a:rPr lang="pl-PL" sz="1200" dirty="0">
                <a:solidFill>
                  <a:schemeClr val="bg2">
                    <a:lumMod val="75000"/>
                  </a:schemeClr>
                </a:solidFill>
              </a:rPr>
              <a:t>*</a:t>
            </a:r>
          </a:p>
          <a:p>
            <a:endParaRPr lang="pl-PL" sz="12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200" dirty="0">
                <a:solidFill>
                  <a:schemeClr val="bg2">
                    <a:lumMod val="75000"/>
                  </a:schemeClr>
                </a:solidFill>
              </a:rPr>
              <a:t>Certyfikacja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Organizacjj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l-PL" sz="1200" dirty="0">
                <a:solidFill>
                  <a:schemeClr val="bg2">
                    <a:lumMod val="75000"/>
                  </a:schemeClr>
                </a:solidFill>
              </a:rPr>
              <a:t>i firm z 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misją</a:t>
            </a:r>
            <a:endParaRPr lang="pl-PL" sz="12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200" dirty="0">
                <a:solidFill>
                  <a:schemeClr val="bg2">
                    <a:lumMod val="75000"/>
                  </a:schemeClr>
                </a:solidFill>
              </a:rPr>
              <a:t>Fair Trade. </a:t>
            </a:r>
          </a:p>
          <a:p>
            <a:r>
              <a:rPr lang="pl-PL" sz="1200" dirty="0">
                <a:solidFill>
                  <a:schemeClr val="bg2">
                    <a:lumMod val="75000"/>
                  </a:schemeClr>
                </a:solidFill>
              </a:rPr>
              <a:t>10 zasad Fair 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Trade. Producenci żywności, rękodzieła, bawełny</a:t>
            </a:r>
            <a:endParaRPr lang="pl-PL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391" name="pole tekstowe 10"/>
          <p:cNvSpPr txBox="1">
            <a:spLocks noChangeArrowheads="1"/>
          </p:cNvSpPr>
          <p:nvPr/>
        </p:nvSpPr>
        <p:spPr bwMode="auto">
          <a:xfrm>
            <a:off x="2195736" y="3645024"/>
            <a:ext cx="12954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100" b="1" dirty="0">
                <a:solidFill>
                  <a:schemeClr val="bg2">
                    <a:lumMod val="75000"/>
                  </a:schemeClr>
                </a:solidFill>
              </a:rPr>
              <a:t>Fairtrade International -FLO CERT- </a:t>
            </a:r>
          </a:p>
          <a:p>
            <a:endParaRPr lang="pl-PL" sz="11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Certyfikacja wytwórców , licencjonowani importerzy i przetwórcy, kryteria oceny, </a:t>
            </a:r>
            <a:endParaRPr lang="pl-PL" sz="11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5 </a:t>
            </a:r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standardów </a:t>
            </a:r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 certyfikacyjnych Fairtrade. Żywność, bawełna, kwiaty, złoto.</a:t>
            </a:r>
            <a:endParaRPr lang="pl-PL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916832"/>
            <a:ext cx="709613" cy="1417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93" name="pole tekstowe 12"/>
          <p:cNvSpPr txBox="1">
            <a:spLocks noChangeArrowheads="1"/>
          </p:cNvSpPr>
          <p:nvPr/>
        </p:nvSpPr>
        <p:spPr bwMode="auto">
          <a:xfrm>
            <a:off x="3851920" y="3645024"/>
            <a:ext cx="129698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100" b="1" dirty="0">
                <a:solidFill>
                  <a:schemeClr val="bg2">
                    <a:lumMod val="75000"/>
                  </a:schemeClr>
                </a:solidFill>
              </a:rPr>
              <a:t>Naturland (D)-</a:t>
            </a:r>
          </a:p>
          <a:p>
            <a:endParaRPr lang="pl-PL" sz="11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Certyfikacja</a:t>
            </a:r>
            <a:r>
              <a:rPr lang="pl-PL" sz="1100" b="1" dirty="0">
                <a:solidFill>
                  <a:schemeClr val="bg2">
                    <a:lumMod val="75000"/>
                  </a:schemeClr>
                </a:solidFill>
              </a:rPr>
              <a:t>, </a:t>
            </a:r>
          </a:p>
          <a:p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łącząca w jednym systemie kryteria produkcji ekologicznej i kryteria Sprawiedliwego Handlu w rozumieniu Karty Zasad </a:t>
            </a:r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SH. Produkty spożywcze</a:t>
            </a:r>
            <a:endParaRPr lang="pl-PL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39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348880"/>
            <a:ext cx="1302711" cy="9006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6397" name="pole tekstowe 18"/>
          <p:cNvSpPr txBox="1">
            <a:spLocks noChangeArrowheads="1"/>
          </p:cNvSpPr>
          <p:nvPr/>
        </p:nvSpPr>
        <p:spPr bwMode="auto">
          <a:xfrm>
            <a:off x="5580112" y="3573016"/>
            <a:ext cx="1296987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100" b="1" dirty="0" err="1">
                <a:solidFill>
                  <a:schemeClr val="bg2">
                    <a:lumMod val="75000"/>
                  </a:schemeClr>
                </a:solidFill>
              </a:rPr>
              <a:t>Ecocert</a:t>
            </a:r>
            <a:r>
              <a:rPr lang="pl-PL" sz="11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l-PL" sz="1100" b="1" dirty="0" err="1">
                <a:solidFill>
                  <a:schemeClr val="bg2">
                    <a:lumMod val="75000"/>
                  </a:schemeClr>
                </a:solidFill>
              </a:rPr>
              <a:t>Organic</a:t>
            </a:r>
            <a:r>
              <a:rPr lang="pl-PL" sz="1100" b="1" dirty="0">
                <a:solidFill>
                  <a:schemeClr val="bg2">
                    <a:lumMod val="75000"/>
                  </a:schemeClr>
                </a:solidFill>
              </a:rPr>
              <a:t> Fair Trade (F)</a:t>
            </a:r>
          </a:p>
          <a:p>
            <a:endParaRPr lang="pl-PL" sz="11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System certyfikacji ekologicznej  (80krajów) uwzględniający kryteria Fair Trade w rozumieniu Karty Zasad </a:t>
            </a:r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SH. Produkty spożywcze, bawełna</a:t>
            </a:r>
            <a:r>
              <a:rPr lang="pl-PL" sz="1100" dirty="0" smtClean="0"/>
              <a:t>.</a:t>
            </a:r>
            <a:endParaRPr lang="pl-PL" sz="1100" dirty="0"/>
          </a:p>
        </p:txBody>
      </p:sp>
      <p:pic>
        <p:nvPicPr>
          <p:cNvPr id="1026" name="Picture 4" descr="http://www.fairforlife.net/logicio/client/fairforlife/image/FFLLogo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2348880"/>
            <a:ext cx="941834" cy="94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pole tekstowe 18"/>
          <p:cNvSpPr txBox="1">
            <a:spLocks noChangeArrowheads="1"/>
          </p:cNvSpPr>
          <p:nvPr/>
        </p:nvSpPr>
        <p:spPr bwMode="auto">
          <a:xfrm>
            <a:off x="7524328" y="3645024"/>
            <a:ext cx="129698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100" b="1" dirty="0" smtClean="0">
                <a:solidFill>
                  <a:schemeClr val="bg2">
                    <a:lumMod val="75000"/>
                  </a:schemeClr>
                </a:solidFill>
              </a:rPr>
              <a:t>IMO  (Swiss)</a:t>
            </a:r>
            <a:endParaRPr lang="pl-PL" sz="1100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pl-PL" sz="11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System certyfikacji ekologicznej  (</a:t>
            </a:r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80 krajów</a:t>
            </a:r>
            <a:r>
              <a:rPr lang="pl-PL" sz="1100" dirty="0">
                <a:solidFill>
                  <a:schemeClr val="bg2">
                    <a:lumMod val="75000"/>
                  </a:schemeClr>
                </a:solidFill>
              </a:rPr>
              <a:t>) uwzględniający kryteria Fair Trade w rozumieniu Karty Zasad </a:t>
            </a:r>
            <a:r>
              <a:rPr lang="pl-PL" sz="1100" dirty="0" smtClean="0">
                <a:solidFill>
                  <a:schemeClr val="bg2">
                    <a:lumMod val="75000"/>
                  </a:schemeClr>
                </a:solidFill>
              </a:rPr>
              <a:t>SH. Żywność, kwiaty, bawełna, kosmetyki</a:t>
            </a:r>
            <a:endParaRPr lang="pl-PL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331640" y="1268760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Żródło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: A Guide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for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Fair Trade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labels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2011.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Platforme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pur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la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 Commerce </a:t>
            </a:r>
            <a:r>
              <a:rPr lang="pl-PL" sz="1200" dirty="0" err="1" smtClean="0">
                <a:solidFill>
                  <a:schemeClr val="bg2">
                    <a:lumMod val="75000"/>
                  </a:schemeClr>
                </a:solidFill>
              </a:rPr>
              <a:t>Equitable</a:t>
            </a:r>
            <a:r>
              <a:rPr lang="pl-PL" sz="1200" dirty="0" smtClean="0">
                <a:solidFill>
                  <a:schemeClr val="bg2">
                    <a:lumMod val="75000"/>
                  </a:schemeClr>
                </a:solidFill>
              </a:rPr>
              <a:t>. France</a:t>
            </a:r>
            <a:endParaRPr lang="pl-PL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611188" y="1412875"/>
            <a:ext cx="8281987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7200">
              <a:buClrTx/>
              <a:buSz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500">
              <a:solidFill>
                <a:srgbClr val="3399FF"/>
              </a:solidFill>
              <a:latin typeface="Calibri" pitchFamily="34" charset="0"/>
            </a:endParaRPr>
          </a:p>
          <a:p>
            <a:pPr marL="457200" indent="-457200" algn="ctr">
              <a:buClrTx/>
              <a:buSzTx/>
              <a:buFontTx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s-ES" sz="2500">
              <a:solidFill>
                <a:srgbClr val="3399FF"/>
              </a:solidFill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6357938" y="6021388"/>
            <a:ext cx="2376487" cy="836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/>
          </p:cNvSpPr>
          <p:nvPr>
            <p:ph type="title" idx="4294967295"/>
          </p:nvPr>
        </p:nvSpPr>
        <p:spPr>
          <a:xfrm>
            <a:off x="107504" y="116632"/>
            <a:ext cx="8839200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Czym jest kampania Fair Trade </a:t>
            </a:r>
            <a:r>
              <a:rPr lang="pl-PL" sz="3500" b="1" kern="12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Towns</a:t>
            </a: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6"/>
          <p:cNvSpPr txBox="1">
            <a:spLocks/>
          </p:cNvSpPr>
          <p:nvPr/>
        </p:nvSpPr>
        <p:spPr bwMode="auto">
          <a:xfrm>
            <a:off x="1042988" y="1557338"/>
            <a:ext cx="7273925" cy="3815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Ruch społeczny na rzecz Sprawiedliwego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Handlu,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współpraca społeczności z władzami lokalnymi,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Największa kampania promująca FT o zasięgu globalnym oparta o wolontariat,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5 kontynentów, 24 kraje,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1576 miast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(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IV.2014),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FTT: UK -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584,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Belgia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166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, Austria 70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, Niemcy 250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Regiony, Miasta, Szkoły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i Uniwersytety 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Przyjazne dla Sprawiedliwego </a:t>
            </a: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Handlu,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Parafie i grupy wyznaniowe SH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,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Miejsca pracy Fair Trade</a:t>
            </a:r>
            <a:endParaRPr lang="pl-PL" sz="20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Współpraca z lokalnymi producentami,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0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Etyczne zamówienia publiczne,</a:t>
            </a:r>
          </a:p>
          <a:p>
            <a:pPr marL="342900" indent="-342900" eaLnBrk="1" hangingPunct="1">
              <a:spcAft>
                <a:spcPts val="1200"/>
              </a:spcAft>
              <a:buClr>
                <a:srgbClr val="FFFF00"/>
              </a:buClr>
              <a:buFontTx/>
              <a:buNone/>
              <a:defRPr/>
            </a:pPr>
            <a:endParaRPr lang="pl-PL" sz="2000" kern="0" dirty="0">
              <a:solidFill>
                <a:srgbClr val="000000"/>
              </a:solidFill>
              <a:latin typeface="+mn-lt"/>
              <a:cs typeface="Arial" charset="0"/>
            </a:endParaRPr>
          </a:p>
          <a:p>
            <a:pPr marL="342900" indent="-342900">
              <a:spcBef>
                <a:spcPts val="800"/>
              </a:spcBef>
              <a:defRPr/>
            </a:pPr>
            <a:endParaRPr lang="pl-PL" sz="320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71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5589588"/>
            <a:ext cx="6934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7"/>
          <p:cNvSpPr txBox="1">
            <a:spLocks noGrp="1"/>
          </p:cNvSpPr>
          <p:nvPr>
            <p:ph type="title"/>
          </p:nvPr>
        </p:nvSpPr>
        <p:spPr>
          <a:xfrm>
            <a:off x="467544" y="260648"/>
            <a:ext cx="8229600" cy="707603"/>
          </a:xfrm>
        </p:spPr>
        <p:txBody>
          <a:bodyPr tIns="45700" bIns="45700" anchor="b"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0099FF"/>
              </a:buClr>
              <a:buSzPct val="25000"/>
            </a:pPr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Fair Trade Towns</a:t>
            </a: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- jak działa kampania?</a:t>
            </a:r>
            <a:endParaRPr lang="en-US" sz="3600" b="1" dirty="0" smtClean="0">
              <a:solidFill>
                <a:schemeClr val="bg2">
                  <a:lumMod val="75000"/>
                </a:schemeClr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220" name="Shape 89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 dirty="0">
                <a:latin typeface="Verdana" pitchFamily="34" charset="0"/>
                <a:sym typeface="Verdana" pitchFamily="34" charset="0"/>
              </a:rPr>
              <a:t>*</a:t>
            </a:r>
          </a:p>
        </p:txBody>
      </p:sp>
      <p:sp>
        <p:nvSpPr>
          <p:cNvPr id="9223" name="Shape 92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 tIns="45700" bIns="45700"/>
          <a:lstStyle/>
          <a:p>
            <a:pPr algn="l">
              <a:buSzPct val="25000"/>
            </a:pPr>
            <a:r>
              <a:rPr lang="en-US" sz="1400" dirty="0" smtClean="0">
                <a:latin typeface="Arial" charset="0"/>
                <a:sym typeface="Arial" charset="0"/>
              </a:rPr>
              <a:t> 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2123728" y="2276872"/>
          <a:ext cx="489654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1042988" y="1628775"/>
            <a:ext cx="626586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8" name="Symbol zastępczy zawartości 3"/>
          <p:cNvSpPr txBox="1">
            <a:spLocks/>
          </p:cNvSpPr>
          <p:nvPr/>
        </p:nvSpPr>
        <p:spPr>
          <a:xfrm>
            <a:off x="179512" y="1052736"/>
            <a:ext cx="5472112" cy="3313112"/>
          </a:xfrm>
          <a:prstGeom prst="rect">
            <a:avLst/>
          </a:prstGeom>
        </p:spPr>
        <p:txBody>
          <a:bodyPr/>
          <a:lstStyle/>
          <a:p>
            <a:pPr marL="457200" indent="-457200">
              <a:buClrTx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endParaRPr lang="pl-PL" sz="2500" dirty="0" smtClean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5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Pierwsze FTT – Garstang (UK) </a:t>
            </a:r>
            <a:r>
              <a:rPr lang="pl-PL" sz="25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2001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endParaRPr lang="pl-PL" sz="2500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r>
              <a:rPr lang="pl-PL" sz="25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Aby </a:t>
            </a:r>
            <a:r>
              <a:rPr lang="pl-PL" sz="25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uzyskać dla miasta tytuł należy wypełnić </a:t>
            </a:r>
            <a:r>
              <a:rPr lang="pl-PL" sz="25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określone kryteria ustalane </a:t>
            </a:r>
            <a:r>
              <a:rPr lang="pl-PL" sz="25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na poziomie </a:t>
            </a:r>
            <a:r>
              <a:rPr lang="pl-PL" sz="25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krajowym</a:t>
            </a: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endParaRPr lang="pl-PL" sz="2500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marL="457200" indent="-457200">
              <a:buClrTx/>
              <a:buFont typeface="Wingdings" pitchFamily="2" charset="2"/>
              <a:buChar char="q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/>
            </a:pPr>
            <a:endParaRPr lang="pl-PL" sz="2500" dirty="0">
              <a:solidFill>
                <a:srgbClr val="3399FF"/>
              </a:solidFill>
              <a:latin typeface="Calibri" pitchFamily="34" charset="0"/>
            </a:endParaRPr>
          </a:p>
          <a:p>
            <a:pPr marL="361950" indent="-361950">
              <a:spcBef>
                <a:spcPts val="800"/>
              </a:spcBef>
              <a:buFont typeface="Arial" charset="0"/>
              <a:buNone/>
              <a:defRPr/>
            </a:pPr>
            <a:endParaRPr lang="pl-PL" sz="3200" kern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6" name="Obraz 8" descr="garstang-visit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16209">
            <a:off x="6783870" y="1353545"/>
            <a:ext cx="148989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Rectangle 5"/>
          <p:cNvSpPr>
            <a:spLocks noGrp="1"/>
          </p:cNvSpPr>
          <p:nvPr>
            <p:ph type="title" idx="4294967295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Fair Trade </a:t>
            </a:r>
            <a:r>
              <a:rPr lang="pl-PL" sz="3500" b="1" kern="12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Towns</a:t>
            </a:r>
            <a:r>
              <a:rPr lang="pl-PL" sz="3500" b="1" kern="12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 - początki</a:t>
            </a:r>
          </a:p>
        </p:txBody>
      </p:sp>
      <p:pic>
        <p:nvPicPr>
          <p:cNvPr id="9" name="Obraz 8" descr="IMG_02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149080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Obraz 9" descr="IMG_0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3867">
            <a:off x="325962" y="4138417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 descr="IMG_029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788261">
            <a:off x="6172222" y="4076838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21"/>
          <p:cNvSpPr txBox="1">
            <a:spLocks noChangeArrowheads="1"/>
          </p:cNvSpPr>
          <p:nvPr/>
        </p:nvSpPr>
        <p:spPr bwMode="auto">
          <a:xfrm>
            <a:off x="1043608" y="260648"/>
            <a:ext cx="6999287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 anchor="b"/>
          <a:lstStyle/>
          <a:p>
            <a:pPr algn="ct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sym typeface="Verdana" pitchFamily="34" charset="0"/>
              </a:rPr>
              <a:t>The UK Five Goals</a:t>
            </a:r>
          </a:p>
        </p:txBody>
      </p:sp>
      <p:sp>
        <p:nvSpPr>
          <p:cNvPr id="12291" name="Shape 122"/>
          <p:cNvSpPr>
            <a:spLocks noChangeArrowheads="1"/>
          </p:cNvSpPr>
          <p:nvPr/>
        </p:nvSpPr>
        <p:spPr bwMode="auto">
          <a:xfrm>
            <a:off x="1116013" y="2636838"/>
            <a:ext cx="200025" cy="1984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Shape 123"/>
          <p:cNvSpPr>
            <a:spLocks noChangeArrowheads="1"/>
          </p:cNvSpPr>
          <p:nvPr/>
        </p:nvSpPr>
        <p:spPr bwMode="auto">
          <a:xfrm>
            <a:off x="0" y="2028825"/>
            <a:ext cx="1790700" cy="13430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3" name="Shape 124"/>
          <p:cNvSpPr>
            <a:spLocks noChangeArrowheads="1"/>
          </p:cNvSpPr>
          <p:nvPr/>
        </p:nvSpPr>
        <p:spPr bwMode="auto">
          <a:xfrm>
            <a:off x="1116013" y="3789363"/>
            <a:ext cx="200025" cy="1984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Shape 125"/>
          <p:cNvSpPr>
            <a:spLocks noChangeArrowheads="1"/>
          </p:cNvSpPr>
          <p:nvPr/>
        </p:nvSpPr>
        <p:spPr bwMode="auto">
          <a:xfrm>
            <a:off x="0" y="3146425"/>
            <a:ext cx="1790700" cy="13430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Shape 126"/>
          <p:cNvSpPr>
            <a:spLocks noChangeArrowheads="1"/>
          </p:cNvSpPr>
          <p:nvPr/>
        </p:nvSpPr>
        <p:spPr bwMode="auto">
          <a:xfrm>
            <a:off x="1258888" y="4868863"/>
            <a:ext cx="200025" cy="1984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6" name="Shape 127"/>
          <p:cNvSpPr>
            <a:spLocks noChangeArrowheads="1"/>
          </p:cNvSpPr>
          <p:nvPr/>
        </p:nvSpPr>
        <p:spPr bwMode="auto">
          <a:xfrm>
            <a:off x="0" y="4264025"/>
            <a:ext cx="1790700" cy="13430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7" name="Shape 128"/>
          <p:cNvSpPr>
            <a:spLocks noChangeArrowheads="1"/>
          </p:cNvSpPr>
          <p:nvPr/>
        </p:nvSpPr>
        <p:spPr bwMode="auto">
          <a:xfrm>
            <a:off x="1116013" y="6021388"/>
            <a:ext cx="200025" cy="198437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8" name="Shape 129"/>
          <p:cNvSpPr>
            <a:spLocks noChangeArrowheads="1"/>
          </p:cNvSpPr>
          <p:nvPr/>
        </p:nvSpPr>
        <p:spPr bwMode="auto">
          <a:xfrm>
            <a:off x="0" y="5381625"/>
            <a:ext cx="1790700" cy="13430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9" name="Shape 130"/>
          <p:cNvSpPr txBox="1">
            <a:spLocks noChangeArrowheads="1"/>
          </p:cNvSpPr>
          <p:nvPr/>
        </p:nvSpPr>
        <p:spPr bwMode="auto">
          <a:xfrm>
            <a:off x="1790700" y="1412875"/>
            <a:ext cx="6972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Council passes a Resolution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supporting fair trade and agreeing to procure fair trade products.</a:t>
            </a:r>
          </a:p>
        </p:txBody>
      </p:sp>
      <p:sp>
        <p:nvSpPr>
          <p:cNvPr id="12300" name="Shape 131"/>
          <p:cNvSpPr txBox="1">
            <a:spLocks noChangeArrowheads="1"/>
          </p:cNvSpPr>
          <p:nvPr/>
        </p:nvSpPr>
        <p:spPr bwMode="auto">
          <a:xfrm>
            <a:off x="1790700" y="2349500"/>
            <a:ext cx="7353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 range of fair trade products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are readily 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available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in the area’s shops &amp;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catering</a:t>
            </a:r>
            <a:r>
              <a:rPr lang="pl-PL" sz="20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 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establishments</a:t>
            </a:r>
            <a:endParaRPr lang="en-US" sz="2000" dirty="0">
              <a:solidFill>
                <a:schemeClr val="bg2">
                  <a:lumMod val="75000"/>
                </a:schemeClr>
              </a:solidFill>
              <a:latin typeface="Verdana" pitchFamily="34" charset="0"/>
              <a:sym typeface="Verdana" pitchFamily="34" charset="0"/>
            </a:endParaRPr>
          </a:p>
        </p:txBody>
      </p:sp>
      <p:sp>
        <p:nvSpPr>
          <p:cNvPr id="12301" name="Shape 132"/>
          <p:cNvSpPr txBox="1">
            <a:spLocks noChangeArrowheads="1"/>
          </p:cNvSpPr>
          <p:nvPr/>
        </p:nvSpPr>
        <p:spPr bwMode="auto">
          <a:xfrm>
            <a:off x="1790700" y="3459163"/>
            <a:ext cx="6972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Fair trade products are used by a number of work places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 &amp; community </a:t>
            </a:r>
            <a:r>
              <a:rPr lang="en-US" sz="2000" dirty="0" err="1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organisations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 </a:t>
            </a:r>
          </a:p>
        </p:txBody>
      </p:sp>
      <p:sp>
        <p:nvSpPr>
          <p:cNvPr id="12302" name="Shape 133"/>
          <p:cNvSpPr txBox="1">
            <a:spLocks noChangeArrowheads="1"/>
          </p:cNvSpPr>
          <p:nvPr/>
        </p:nvSpPr>
        <p:spPr bwMode="auto">
          <a:xfrm>
            <a:off x="1790700" y="4567238"/>
            <a:ext cx="6972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Attract media coverage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&amp; popular support for the campaign</a:t>
            </a:r>
          </a:p>
        </p:txBody>
      </p:sp>
      <p:sp>
        <p:nvSpPr>
          <p:cNvPr id="12303" name="Shape 134"/>
          <p:cNvSpPr txBox="1">
            <a:spLocks noChangeArrowheads="1"/>
          </p:cNvSpPr>
          <p:nvPr/>
        </p:nvSpPr>
        <p:spPr bwMode="auto">
          <a:xfrm>
            <a:off x="1790700" y="5684838"/>
            <a:ext cx="69723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A local Fair Trade steering group </a:t>
            </a:r>
            <a:r>
              <a:rPr lang="en-US" sz="20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sym typeface="Verdana" pitchFamily="34" charset="0"/>
              </a:rPr>
              <a:t>is convened to ensure commitment to Fair Trade Town status</a:t>
            </a:r>
          </a:p>
        </p:txBody>
      </p:sp>
      <p:sp>
        <p:nvSpPr>
          <p:cNvPr id="12304" name="Shape 135"/>
          <p:cNvSpPr>
            <a:spLocks noChangeArrowheads="1"/>
          </p:cNvSpPr>
          <p:nvPr/>
        </p:nvSpPr>
        <p:spPr bwMode="auto">
          <a:xfrm>
            <a:off x="1116013" y="1557338"/>
            <a:ext cx="231775" cy="231775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Shape 136"/>
          <p:cNvSpPr>
            <a:spLocks noChangeArrowheads="1"/>
          </p:cNvSpPr>
          <p:nvPr/>
        </p:nvSpPr>
        <p:spPr bwMode="auto">
          <a:xfrm>
            <a:off x="0" y="911225"/>
            <a:ext cx="1790700" cy="1343025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97"/>
          <p:cNvSpPr txBox="1">
            <a:spLocks noChangeArrowheads="1"/>
          </p:cNvSpPr>
          <p:nvPr/>
        </p:nvSpPr>
        <p:spPr bwMode="auto">
          <a:xfrm>
            <a:off x="0" y="5516563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25" rIns="92075" bIns="46025"/>
          <a:lstStyle/>
          <a:p>
            <a:pPr>
              <a:buSzPct val="25000"/>
            </a:pPr>
            <a:r>
              <a:rPr lang="en-US" sz="1800">
                <a:latin typeface="Verdana" pitchFamily="34" charset="0"/>
                <a:sym typeface="Verdana" pitchFamily="34" charset="0"/>
              </a:rPr>
              <a:t>
</a:t>
            </a:r>
          </a:p>
        </p:txBody>
      </p:sp>
      <p:sp>
        <p:nvSpPr>
          <p:cNvPr id="10243" name="Shape 98"/>
          <p:cNvSpPr>
            <a:spLocks/>
          </p:cNvSpPr>
          <p:nvPr/>
        </p:nvSpPr>
        <p:spPr bwMode="auto">
          <a:xfrm>
            <a:off x="4297363" y="3532188"/>
            <a:ext cx="554037" cy="106362"/>
          </a:xfrm>
          <a:custGeom>
            <a:avLst/>
            <a:gdLst>
              <a:gd name="T0" fmla="*/ 1190134 w 102665"/>
              <a:gd name="T1" fmla="*/ 49189 h 26285"/>
              <a:gd name="T2" fmla="*/ 2208237 w 102665"/>
              <a:gd name="T3" fmla="*/ 49189 h 26285"/>
              <a:gd name="T4" fmla="*/ 1416503 w 102665"/>
              <a:gd name="T5" fmla="*/ 118841 h 26285"/>
              <a:gd name="T6" fmla="*/ 1481359 w 102665"/>
              <a:gd name="T7" fmla="*/ 272709 h 26285"/>
              <a:gd name="T8" fmla="*/ 1328814 w 102665"/>
              <a:gd name="T9" fmla="*/ 207492 h 26285"/>
              <a:gd name="T10" fmla="*/ 2850362 w 102665"/>
              <a:gd name="T11" fmla="*/ 118841 h 26285"/>
              <a:gd name="T12" fmla="*/ 2915218 w 102665"/>
              <a:gd name="T13" fmla="*/ 272709 h 26285"/>
              <a:gd name="T14" fmla="*/ 2762673 w 102665"/>
              <a:gd name="T15" fmla="*/ 207492 h 26285"/>
              <a:gd name="T16" fmla="*/ 2505198 w 102665"/>
              <a:gd name="T17" fmla="*/ 118841 h 26285"/>
              <a:gd name="T18" fmla="*/ 2569503 w 102665"/>
              <a:gd name="T19" fmla="*/ 277670 h 26285"/>
              <a:gd name="T20" fmla="*/ 2417509 w 102665"/>
              <a:gd name="T21" fmla="*/ 210438 h 26285"/>
              <a:gd name="T22" fmla="*/ 27 w 102665"/>
              <a:gd name="T23" fmla="*/ 13297 h 26285"/>
              <a:gd name="T24" fmla="*/ 56615 w 102665"/>
              <a:gd name="T25" fmla="*/ 177936 h 26285"/>
              <a:gd name="T26" fmla="*/ 56615 w 102665"/>
              <a:gd name="T27" fmla="*/ 142060 h 26285"/>
              <a:gd name="T28" fmla="*/ 240411 w 102665"/>
              <a:gd name="T29" fmla="*/ 13297 h 26285"/>
              <a:gd name="T30" fmla="*/ 289131 w 102665"/>
              <a:gd name="T31" fmla="*/ 92037 h 26285"/>
              <a:gd name="T32" fmla="*/ 326961 w 102665"/>
              <a:gd name="T33" fmla="*/ 250538 h 26285"/>
              <a:gd name="T34" fmla="*/ 484950 w 102665"/>
              <a:gd name="T35" fmla="*/ 328433 h 26285"/>
              <a:gd name="T36" fmla="*/ 389286 w 102665"/>
              <a:gd name="T37" fmla="*/ 287693 h 26285"/>
              <a:gd name="T38" fmla="*/ 484950 w 102665"/>
              <a:gd name="T39" fmla="*/ 122216 h 26285"/>
              <a:gd name="T40" fmla="*/ 378800 w 102665"/>
              <a:gd name="T41" fmla="*/ 24906 h 26285"/>
              <a:gd name="T42" fmla="*/ 1190134 w 102665"/>
              <a:gd name="T43" fmla="*/ 328433 h 26285"/>
              <a:gd name="T44" fmla="*/ 1755639 w 102665"/>
              <a:gd name="T45" fmla="*/ 96885 h 26285"/>
              <a:gd name="T46" fmla="*/ 1660233 w 102665"/>
              <a:gd name="T47" fmla="*/ 92037 h 26285"/>
              <a:gd name="T48" fmla="*/ 1712067 w 102665"/>
              <a:gd name="T49" fmla="*/ 194818 h 26285"/>
              <a:gd name="T50" fmla="*/ 1854099 w 102665"/>
              <a:gd name="T51" fmla="*/ 136771 h 26285"/>
              <a:gd name="T52" fmla="*/ 1923034 w 102665"/>
              <a:gd name="T53" fmla="*/ 328433 h 26285"/>
              <a:gd name="T54" fmla="*/ 1813474 w 102665"/>
              <a:gd name="T55" fmla="*/ 86324 h 26285"/>
              <a:gd name="T56" fmla="*/ 2092238 w 102665"/>
              <a:gd name="T57" fmla="*/ 328433 h 26285"/>
              <a:gd name="T58" fmla="*/ 850297 w 102665"/>
              <a:gd name="T59" fmla="*/ 104484 h 26285"/>
              <a:gd name="T60" fmla="*/ 909416 w 102665"/>
              <a:gd name="T61" fmla="*/ 222476 h 26285"/>
              <a:gd name="T62" fmla="*/ 1003543 w 102665"/>
              <a:gd name="T63" fmla="*/ 266162 h 26285"/>
              <a:gd name="T64" fmla="*/ 873011 w 102665"/>
              <a:gd name="T65" fmla="*/ 296454 h 26285"/>
              <a:gd name="T66" fmla="*/ 874263 w 102665"/>
              <a:gd name="T67" fmla="*/ 330853 h 26285"/>
              <a:gd name="T68" fmla="*/ 1056515 w 102665"/>
              <a:gd name="T69" fmla="*/ 263212 h 26285"/>
              <a:gd name="T70" fmla="*/ 937726 w 102665"/>
              <a:gd name="T71" fmla="*/ 190185 h 26285"/>
              <a:gd name="T72" fmla="*/ 887981 w 102665"/>
              <a:gd name="T73" fmla="*/ 127703 h 26285"/>
              <a:gd name="T74" fmla="*/ 1039684 w 102665"/>
              <a:gd name="T75" fmla="*/ 135723 h 26285"/>
              <a:gd name="T76" fmla="*/ 939383 w 102665"/>
              <a:gd name="T77" fmla="*/ 86324 h 26285"/>
              <a:gd name="T78" fmla="*/ 1275578 w 102665"/>
              <a:gd name="T79" fmla="*/ 207492 h 26285"/>
              <a:gd name="T80" fmla="*/ 1463567 w 102665"/>
              <a:gd name="T81" fmla="*/ 318083 h 26285"/>
              <a:gd name="T82" fmla="*/ 1479260 w 102665"/>
              <a:gd name="T83" fmla="*/ 366321 h 26285"/>
              <a:gd name="T84" fmla="*/ 1313407 w 102665"/>
              <a:gd name="T85" fmla="*/ 368105 h 26285"/>
              <a:gd name="T86" fmla="*/ 1411463 w 102665"/>
              <a:gd name="T87" fmla="*/ 418342 h 26285"/>
              <a:gd name="T88" fmla="*/ 1556031 w 102665"/>
              <a:gd name="T89" fmla="*/ 92037 h 26285"/>
              <a:gd name="T90" fmla="*/ 1463567 w 102665"/>
              <a:gd name="T91" fmla="*/ 96671 h 26285"/>
              <a:gd name="T92" fmla="*/ 2208237 w 102665"/>
              <a:gd name="T93" fmla="*/ 332658 h 26285"/>
              <a:gd name="T94" fmla="*/ 2143786 w 102665"/>
              <a:gd name="T95" fmla="*/ 385412 h 26285"/>
              <a:gd name="T96" fmla="*/ 2236952 w 102665"/>
              <a:gd name="T97" fmla="*/ 398086 h 26285"/>
              <a:gd name="T98" fmla="*/ 2517810 w 102665"/>
              <a:gd name="T99" fmla="*/ 86324 h 26285"/>
              <a:gd name="T100" fmla="*/ 2417509 w 102665"/>
              <a:gd name="T101" fmla="*/ 92037 h 26285"/>
              <a:gd name="T102" fmla="*/ 2417509 w 102665"/>
              <a:gd name="T103" fmla="*/ 418342 h 26285"/>
              <a:gd name="T104" fmla="*/ 2517810 w 102665"/>
              <a:gd name="T105" fmla="*/ 334556 h 26285"/>
              <a:gd name="T106" fmla="*/ 2610684 w 102665"/>
              <a:gd name="T107" fmla="*/ 120529 h 26285"/>
              <a:gd name="T108" fmla="*/ 2744735 w 102665"/>
              <a:gd name="T109" fmla="*/ 119465 h 26285"/>
              <a:gd name="T110" fmla="*/ 2837750 w 102665"/>
              <a:gd name="T111" fmla="*/ 328433 h 26285"/>
              <a:gd name="T112" fmla="*/ 2938342 w 102665"/>
              <a:gd name="T113" fmla="*/ 306064 h 26285"/>
              <a:gd name="T114" fmla="*/ 2792089 w 102665"/>
              <a:gd name="T115" fmla="*/ 381827 h 26285"/>
              <a:gd name="T116" fmla="*/ 2794038 w 102665"/>
              <a:gd name="T117" fmla="*/ 415279 h 26285"/>
              <a:gd name="T118" fmla="*/ 2989890 w 102665"/>
              <a:gd name="T119" fmla="*/ 299088 h 26285"/>
              <a:gd name="T120" fmla="*/ 2938342 w 102665"/>
              <a:gd name="T121" fmla="*/ 127914 h 26285"/>
              <a:gd name="T122" fmla="*/ 493105 w 102665"/>
              <a:gd name="T123" fmla="*/ 400198 h 26285"/>
              <a:gd name="T124" fmla="*/ 791178 w 102665"/>
              <a:gd name="T125" fmla="*/ 400198 h 2628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2665"/>
              <a:gd name="T190" fmla="*/ 0 h 26285"/>
              <a:gd name="T191" fmla="*/ 102665 w 102665"/>
              <a:gd name="T192" fmla="*/ 26285 h 2628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2665" h="26285" extrusionOk="0">
                <a:moveTo>
                  <a:pt x="39096" y="0"/>
                </a:moveTo>
                <a:lnTo>
                  <a:pt x="39096" y="3004"/>
                </a:lnTo>
                <a:lnTo>
                  <a:pt x="40866" y="3004"/>
                </a:lnTo>
                <a:lnTo>
                  <a:pt x="40866" y="0"/>
                </a:lnTo>
                <a:close/>
                <a:moveTo>
                  <a:pt x="75825" y="0"/>
                </a:moveTo>
                <a:lnTo>
                  <a:pt x="75825" y="3004"/>
                </a:lnTo>
                <a:lnTo>
                  <a:pt x="77595" y="3004"/>
                </a:lnTo>
                <a:lnTo>
                  <a:pt x="77595" y="0"/>
                </a:lnTo>
                <a:close/>
                <a:moveTo>
                  <a:pt x="48639" y="7258"/>
                </a:moveTo>
                <a:cubicBezTo>
                  <a:pt x="49595" y="7258"/>
                  <a:pt x="50337" y="7730"/>
                  <a:pt x="50866" y="8676"/>
                </a:cubicBezTo>
                <a:cubicBezTo>
                  <a:pt x="51395" y="9621"/>
                  <a:pt x="51660" y="10953"/>
                  <a:pt x="51660" y="12672"/>
                </a:cubicBezTo>
                <a:cubicBezTo>
                  <a:pt x="51660" y="14382"/>
                  <a:pt x="51395" y="15710"/>
                  <a:pt x="50866" y="16655"/>
                </a:cubicBezTo>
                <a:cubicBezTo>
                  <a:pt x="50337" y="17600"/>
                  <a:pt x="49595" y="18073"/>
                  <a:pt x="48639" y="18073"/>
                </a:cubicBezTo>
                <a:cubicBezTo>
                  <a:pt x="47690" y="18073"/>
                  <a:pt x="46951" y="17600"/>
                  <a:pt x="46422" y="16655"/>
                </a:cubicBezTo>
                <a:cubicBezTo>
                  <a:pt x="45893" y="15710"/>
                  <a:pt x="45628" y="14382"/>
                  <a:pt x="45628" y="12672"/>
                </a:cubicBezTo>
                <a:cubicBezTo>
                  <a:pt x="45628" y="10953"/>
                  <a:pt x="45893" y="9621"/>
                  <a:pt x="46422" y="8676"/>
                </a:cubicBezTo>
                <a:cubicBezTo>
                  <a:pt x="46951" y="7730"/>
                  <a:pt x="47690" y="7258"/>
                  <a:pt x="48639" y="7258"/>
                </a:cubicBezTo>
                <a:close/>
                <a:moveTo>
                  <a:pt x="97874" y="7258"/>
                </a:moveTo>
                <a:cubicBezTo>
                  <a:pt x="98830" y="7258"/>
                  <a:pt x="99572" y="7730"/>
                  <a:pt x="100101" y="8676"/>
                </a:cubicBezTo>
                <a:cubicBezTo>
                  <a:pt x="100630" y="9621"/>
                  <a:pt x="100895" y="10953"/>
                  <a:pt x="100895" y="12672"/>
                </a:cubicBezTo>
                <a:cubicBezTo>
                  <a:pt x="100895" y="14382"/>
                  <a:pt x="100630" y="15710"/>
                  <a:pt x="100101" y="16655"/>
                </a:cubicBezTo>
                <a:cubicBezTo>
                  <a:pt x="99572" y="17600"/>
                  <a:pt x="98830" y="18073"/>
                  <a:pt x="97874" y="18073"/>
                </a:cubicBezTo>
                <a:cubicBezTo>
                  <a:pt x="96925" y="18073"/>
                  <a:pt x="96186" y="17600"/>
                  <a:pt x="95657" y="16655"/>
                </a:cubicBezTo>
                <a:cubicBezTo>
                  <a:pt x="95128" y="15710"/>
                  <a:pt x="94863" y="14382"/>
                  <a:pt x="94863" y="12672"/>
                </a:cubicBezTo>
                <a:cubicBezTo>
                  <a:pt x="94863" y="10953"/>
                  <a:pt x="95128" y="9621"/>
                  <a:pt x="95657" y="8676"/>
                </a:cubicBezTo>
                <a:cubicBezTo>
                  <a:pt x="96186" y="7730"/>
                  <a:pt x="96925" y="7258"/>
                  <a:pt x="97874" y="7258"/>
                </a:cubicBezTo>
                <a:close/>
                <a:moveTo>
                  <a:pt x="86022" y="7258"/>
                </a:moveTo>
                <a:cubicBezTo>
                  <a:pt x="86958" y="7258"/>
                  <a:pt x="87694" y="7754"/>
                  <a:pt x="88230" y="8746"/>
                </a:cubicBezTo>
                <a:cubicBezTo>
                  <a:pt x="88765" y="9739"/>
                  <a:pt x="89033" y="11108"/>
                  <a:pt x="89033" y="12852"/>
                </a:cubicBezTo>
                <a:cubicBezTo>
                  <a:pt x="89033" y="14597"/>
                  <a:pt x="88765" y="15965"/>
                  <a:pt x="88230" y="16958"/>
                </a:cubicBezTo>
                <a:cubicBezTo>
                  <a:pt x="87694" y="17950"/>
                  <a:pt x="86958" y="18447"/>
                  <a:pt x="86022" y="18447"/>
                </a:cubicBezTo>
                <a:cubicBezTo>
                  <a:pt x="85086" y="18447"/>
                  <a:pt x="84350" y="17950"/>
                  <a:pt x="83814" y="16958"/>
                </a:cubicBezTo>
                <a:cubicBezTo>
                  <a:pt x="83279" y="15965"/>
                  <a:pt x="83011" y="14597"/>
                  <a:pt x="83011" y="12852"/>
                </a:cubicBezTo>
                <a:cubicBezTo>
                  <a:pt x="83011" y="11108"/>
                  <a:pt x="83279" y="9739"/>
                  <a:pt x="83814" y="8746"/>
                </a:cubicBezTo>
                <a:cubicBezTo>
                  <a:pt x="84350" y="7754"/>
                  <a:pt x="85086" y="7258"/>
                  <a:pt x="86022" y="7258"/>
                </a:cubicBezTo>
                <a:close/>
                <a:moveTo>
                  <a:pt x="1" y="812"/>
                </a:moveTo>
                <a:lnTo>
                  <a:pt x="1" y="20058"/>
                </a:lnTo>
                <a:lnTo>
                  <a:pt x="1944" y="20058"/>
                </a:lnTo>
                <a:lnTo>
                  <a:pt x="1944" y="10867"/>
                </a:lnTo>
                <a:lnTo>
                  <a:pt x="7639" y="10867"/>
                </a:lnTo>
                <a:lnTo>
                  <a:pt x="7639" y="8676"/>
                </a:lnTo>
                <a:lnTo>
                  <a:pt x="1944" y="8676"/>
                </a:lnTo>
                <a:lnTo>
                  <a:pt x="1944" y="3004"/>
                </a:lnTo>
                <a:lnTo>
                  <a:pt x="8255" y="3004"/>
                </a:lnTo>
                <a:lnTo>
                  <a:pt x="8255" y="812"/>
                </a:lnTo>
                <a:close/>
                <a:moveTo>
                  <a:pt x="11227" y="1521"/>
                </a:moveTo>
                <a:lnTo>
                  <a:pt x="11227" y="5621"/>
                </a:lnTo>
                <a:lnTo>
                  <a:pt x="9928" y="5621"/>
                </a:lnTo>
                <a:lnTo>
                  <a:pt x="9928" y="7464"/>
                </a:lnTo>
                <a:lnTo>
                  <a:pt x="11227" y="7464"/>
                </a:lnTo>
                <a:lnTo>
                  <a:pt x="11227" y="15301"/>
                </a:lnTo>
                <a:cubicBezTo>
                  <a:pt x="11227" y="17106"/>
                  <a:pt x="11487" y="18350"/>
                  <a:pt x="12006" y="19033"/>
                </a:cubicBezTo>
                <a:cubicBezTo>
                  <a:pt x="12526" y="19716"/>
                  <a:pt x="13468" y="20058"/>
                  <a:pt x="14834" y="20058"/>
                </a:cubicBezTo>
                <a:lnTo>
                  <a:pt x="16652" y="20058"/>
                </a:lnTo>
                <a:lnTo>
                  <a:pt x="16652" y="18073"/>
                </a:lnTo>
                <a:lnTo>
                  <a:pt x="14834" y="18073"/>
                </a:lnTo>
                <a:cubicBezTo>
                  <a:pt x="14097" y="18073"/>
                  <a:pt x="13608" y="17905"/>
                  <a:pt x="13367" y="17570"/>
                </a:cubicBezTo>
                <a:cubicBezTo>
                  <a:pt x="13127" y="17235"/>
                  <a:pt x="13007" y="16479"/>
                  <a:pt x="13007" y="15301"/>
                </a:cubicBezTo>
                <a:lnTo>
                  <a:pt x="13007" y="7464"/>
                </a:lnTo>
                <a:lnTo>
                  <a:pt x="16652" y="7464"/>
                </a:lnTo>
                <a:lnTo>
                  <a:pt x="16652" y="5621"/>
                </a:lnTo>
                <a:lnTo>
                  <a:pt x="13007" y="5621"/>
                </a:lnTo>
                <a:lnTo>
                  <a:pt x="13007" y="1521"/>
                </a:lnTo>
                <a:close/>
                <a:moveTo>
                  <a:pt x="39096" y="5621"/>
                </a:moveTo>
                <a:lnTo>
                  <a:pt x="39096" y="20058"/>
                </a:lnTo>
                <a:lnTo>
                  <a:pt x="40866" y="20058"/>
                </a:lnTo>
                <a:lnTo>
                  <a:pt x="40866" y="5621"/>
                </a:lnTo>
                <a:close/>
                <a:moveTo>
                  <a:pt x="62270" y="5272"/>
                </a:moveTo>
                <a:cubicBezTo>
                  <a:pt x="61520" y="5272"/>
                  <a:pt x="60858" y="5487"/>
                  <a:pt x="60284" y="5917"/>
                </a:cubicBezTo>
                <a:cubicBezTo>
                  <a:pt x="59710" y="6347"/>
                  <a:pt x="59211" y="6996"/>
                  <a:pt x="58788" y="7863"/>
                </a:cubicBezTo>
                <a:lnTo>
                  <a:pt x="58788" y="5621"/>
                </a:lnTo>
                <a:lnTo>
                  <a:pt x="57008" y="5621"/>
                </a:lnTo>
                <a:lnTo>
                  <a:pt x="57008" y="20058"/>
                </a:lnTo>
                <a:lnTo>
                  <a:pt x="58788" y="20058"/>
                </a:lnTo>
                <a:lnTo>
                  <a:pt x="58788" y="11898"/>
                </a:lnTo>
                <a:cubicBezTo>
                  <a:pt x="58788" y="10489"/>
                  <a:pt x="59064" y="9376"/>
                  <a:pt x="59615" y="8560"/>
                </a:cubicBezTo>
                <a:cubicBezTo>
                  <a:pt x="60167" y="7743"/>
                  <a:pt x="60921" y="7335"/>
                  <a:pt x="61876" y="7335"/>
                </a:cubicBezTo>
                <a:cubicBezTo>
                  <a:pt x="62671" y="7335"/>
                  <a:pt x="63268" y="7674"/>
                  <a:pt x="63665" y="8353"/>
                </a:cubicBezTo>
                <a:cubicBezTo>
                  <a:pt x="64063" y="9032"/>
                  <a:pt x="64262" y="10055"/>
                  <a:pt x="64262" y="11421"/>
                </a:cubicBezTo>
                <a:lnTo>
                  <a:pt x="64262" y="20058"/>
                </a:lnTo>
                <a:lnTo>
                  <a:pt x="66032" y="20058"/>
                </a:lnTo>
                <a:lnTo>
                  <a:pt x="66032" y="11344"/>
                </a:lnTo>
                <a:cubicBezTo>
                  <a:pt x="66032" y="9350"/>
                  <a:pt x="65714" y="7840"/>
                  <a:pt x="65079" y="6813"/>
                </a:cubicBezTo>
                <a:cubicBezTo>
                  <a:pt x="64445" y="5786"/>
                  <a:pt x="63508" y="5272"/>
                  <a:pt x="62270" y="5272"/>
                </a:cubicBezTo>
                <a:close/>
                <a:moveTo>
                  <a:pt x="69812" y="16784"/>
                </a:moveTo>
                <a:lnTo>
                  <a:pt x="69812" y="20058"/>
                </a:lnTo>
                <a:lnTo>
                  <a:pt x="71842" y="20058"/>
                </a:lnTo>
                <a:lnTo>
                  <a:pt x="71842" y="16784"/>
                </a:lnTo>
                <a:close/>
                <a:moveTo>
                  <a:pt x="32256" y="5272"/>
                </a:moveTo>
                <a:cubicBezTo>
                  <a:pt x="30935" y="5272"/>
                  <a:pt x="29916" y="5642"/>
                  <a:pt x="29197" y="6381"/>
                </a:cubicBezTo>
                <a:cubicBezTo>
                  <a:pt x="28479" y="7120"/>
                  <a:pt x="28120" y="8169"/>
                  <a:pt x="28120" y="9526"/>
                </a:cubicBezTo>
                <a:cubicBezTo>
                  <a:pt x="28120" y="10644"/>
                  <a:pt x="28364" y="11522"/>
                  <a:pt x="28851" y="12163"/>
                </a:cubicBezTo>
                <a:cubicBezTo>
                  <a:pt x="29338" y="12803"/>
                  <a:pt x="30130" y="13278"/>
                  <a:pt x="31227" y="13587"/>
                </a:cubicBezTo>
                <a:lnTo>
                  <a:pt x="31843" y="13780"/>
                </a:lnTo>
                <a:cubicBezTo>
                  <a:pt x="32939" y="14098"/>
                  <a:pt x="33650" y="14429"/>
                  <a:pt x="33974" y="14773"/>
                </a:cubicBezTo>
                <a:cubicBezTo>
                  <a:pt x="34297" y="15117"/>
                  <a:pt x="34459" y="15611"/>
                  <a:pt x="34459" y="16255"/>
                </a:cubicBezTo>
                <a:cubicBezTo>
                  <a:pt x="34459" y="16951"/>
                  <a:pt x="34235" y="17491"/>
                  <a:pt x="33786" y="17873"/>
                </a:cubicBezTo>
                <a:cubicBezTo>
                  <a:pt x="33337" y="18255"/>
                  <a:pt x="32696" y="18447"/>
                  <a:pt x="31862" y="18447"/>
                </a:cubicBezTo>
                <a:cubicBezTo>
                  <a:pt x="31240" y="18447"/>
                  <a:pt x="30611" y="18333"/>
                  <a:pt x="29977" y="18105"/>
                </a:cubicBezTo>
                <a:cubicBezTo>
                  <a:pt x="29342" y="17877"/>
                  <a:pt x="28697" y="17536"/>
                  <a:pt x="28043" y="17080"/>
                </a:cubicBezTo>
                <a:lnTo>
                  <a:pt x="28043" y="19529"/>
                </a:lnTo>
                <a:cubicBezTo>
                  <a:pt x="28736" y="19830"/>
                  <a:pt x="29395" y="20056"/>
                  <a:pt x="30020" y="20206"/>
                </a:cubicBezTo>
                <a:cubicBezTo>
                  <a:pt x="30645" y="20357"/>
                  <a:pt x="31246" y="20432"/>
                  <a:pt x="31824" y="20432"/>
                </a:cubicBezTo>
                <a:cubicBezTo>
                  <a:pt x="33209" y="20432"/>
                  <a:pt x="34297" y="20041"/>
                  <a:pt x="35089" y="19259"/>
                </a:cubicBezTo>
                <a:cubicBezTo>
                  <a:pt x="35881" y="18477"/>
                  <a:pt x="36278" y="17415"/>
                  <a:pt x="36278" y="16075"/>
                </a:cubicBezTo>
                <a:cubicBezTo>
                  <a:pt x="36278" y="14897"/>
                  <a:pt x="36013" y="13980"/>
                  <a:pt x="35484" y="13323"/>
                </a:cubicBezTo>
                <a:cubicBezTo>
                  <a:pt x="34955" y="12665"/>
                  <a:pt x="34062" y="12156"/>
                  <a:pt x="32805" y="11795"/>
                </a:cubicBezTo>
                <a:lnTo>
                  <a:pt x="32199" y="11615"/>
                </a:lnTo>
                <a:cubicBezTo>
                  <a:pt x="31250" y="11331"/>
                  <a:pt x="30618" y="11032"/>
                  <a:pt x="30304" y="10719"/>
                </a:cubicBezTo>
                <a:cubicBezTo>
                  <a:pt x="29989" y="10405"/>
                  <a:pt x="29832" y="9973"/>
                  <a:pt x="29832" y="9423"/>
                </a:cubicBezTo>
                <a:cubicBezTo>
                  <a:pt x="29832" y="8701"/>
                  <a:pt x="30052" y="8160"/>
                  <a:pt x="30491" y="7799"/>
                </a:cubicBezTo>
                <a:cubicBezTo>
                  <a:pt x="30931" y="7438"/>
                  <a:pt x="31589" y="7258"/>
                  <a:pt x="32468" y="7258"/>
                </a:cubicBezTo>
                <a:cubicBezTo>
                  <a:pt x="33045" y="7258"/>
                  <a:pt x="33603" y="7344"/>
                  <a:pt x="34142" y="7515"/>
                </a:cubicBezTo>
                <a:cubicBezTo>
                  <a:pt x="34681" y="7687"/>
                  <a:pt x="35200" y="7945"/>
                  <a:pt x="35700" y="8289"/>
                </a:cubicBezTo>
                <a:lnTo>
                  <a:pt x="35700" y="6046"/>
                </a:lnTo>
                <a:cubicBezTo>
                  <a:pt x="35213" y="5788"/>
                  <a:pt x="34681" y="5595"/>
                  <a:pt x="34103" y="5466"/>
                </a:cubicBezTo>
                <a:cubicBezTo>
                  <a:pt x="33526" y="5337"/>
                  <a:pt x="32911" y="5272"/>
                  <a:pt x="32256" y="5272"/>
                </a:cubicBezTo>
                <a:close/>
                <a:moveTo>
                  <a:pt x="48206" y="5272"/>
                </a:moveTo>
                <a:cubicBezTo>
                  <a:pt x="46885" y="5272"/>
                  <a:pt x="45820" y="5947"/>
                  <a:pt x="45012" y="7296"/>
                </a:cubicBezTo>
                <a:cubicBezTo>
                  <a:pt x="44204" y="8646"/>
                  <a:pt x="43800" y="10437"/>
                  <a:pt x="43800" y="12672"/>
                </a:cubicBezTo>
                <a:cubicBezTo>
                  <a:pt x="43800" y="14897"/>
                  <a:pt x="44204" y="16685"/>
                  <a:pt x="45012" y="18034"/>
                </a:cubicBezTo>
                <a:cubicBezTo>
                  <a:pt x="45820" y="19383"/>
                  <a:pt x="46885" y="20058"/>
                  <a:pt x="48206" y="20058"/>
                </a:cubicBezTo>
                <a:cubicBezTo>
                  <a:pt x="49001" y="20058"/>
                  <a:pt x="49684" y="19847"/>
                  <a:pt x="50255" y="19426"/>
                </a:cubicBezTo>
                <a:cubicBezTo>
                  <a:pt x="50826" y="19005"/>
                  <a:pt x="51294" y="18369"/>
                  <a:pt x="51660" y="17519"/>
                </a:cubicBezTo>
                <a:lnTo>
                  <a:pt x="51660" y="18692"/>
                </a:lnTo>
                <a:cubicBezTo>
                  <a:pt x="51660" y="20333"/>
                  <a:pt x="51371" y="21560"/>
                  <a:pt x="50794" y="22372"/>
                </a:cubicBezTo>
                <a:cubicBezTo>
                  <a:pt x="50217" y="23184"/>
                  <a:pt x="49348" y="23590"/>
                  <a:pt x="48187" y="23590"/>
                </a:cubicBezTo>
                <a:cubicBezTo>
                  <a:pt x="47661" y="23590"/>
                  <a:pt x="47145" y="23500"/>
                  <a:pt x="46638" y="23319"/>
                </a:cubicBezTo>
                <a:cubicBezTo>
                  <a:pt x="46131" y="23139"/>
                  <a:pt x="45618" y="22860"/>
                  <a:pt x="45099" y="22481"/>
                </a:cubicBezTo>
                <a:lnTo>
                  <a:pt x="45099" y="24789"/>
                </a:lnTo>
                <a:cubicBezTo>
                  <a:pt x="45618" y="25047"/>
                  <a:pt x="46154" y="25238"/>
                  <a:pt x="46705" y="25362"/>
                </a:cubicBezTo>
                <a:cubicBezTo>
                  <a:pt x="47257" y="25487"/>
                  <a:pt x="47844" y="25549"/>
                  <a:pt x="48466" y="25549"/>
                </a:cubicBezTo>
                <a:cubicBezTo>
                  <a:pt x="50146" y="25549"/>
                  <a:pt x="51393" y="24950"/>
                  <a:pt x="52208" y="23751"/>
                </a:cubicBezTo>
                <a:cubicBezTo>
                  <a:pt x="53022" y="22552"/>
                  <a:pt x="53430" y="20724"/>
                  <a:pt x="53430" y="18266"/>
                </a:cubicBezTo>
                <a:lnTo>
                  <a:pt x="53430" y="5621"/>
                </a:lnTo>
                <a:lnTo>
                  <a:pt x="51660" y="5621"/>
                </a:lnTo>
                <a:lnTo>
                  <a:pt x="51660" y="7812"/>
                </a:lnTo>
                <a:cubicBezTo>
                  <a:pt x="51294" y="6961"/>
                  <a:pt x="50826" y="6325"/>
                  <a:pt x="50255" y="5904"/>
                </a:cubicBezTo>
                <a:cubicBezTo>
                  <a:pt x="49684" y="5483"/>
                  <a:pt x="49001" y="5272"/>
                  <a:pt x="48206" y="5272"/>
                </a:cubicBezTo>
                <a:close/>
                <a:moveTo>
                  <a:pt x="75825" y="5621"/>
                </a:moveTo>
                <a:lnTo>
                  <a:pt x="75825" y="20316"/>
                </a:lnTo>
                <a:cubicBezTo>
                  <a:pt x="75825" y="21631"/>
                  <a:pt x="75703" y="22496"/>
                  <a:pt x="75459" y="22913"/>
                </a:cubicBezTo>
                <a:cubicBezTo>
                  <a:pt x="75216" y="23330"/>
                  <a:pt x="74757" y="23538"/>
                  <a:pt x="74084" y="23538"/>
                </a:cubicBezTo>
                <a:lnTo>
                  <a:pt x="73612" y="23538"/>
                </a:lnTo>
                <a:lnTo>
                  <a:pt x="73612" y="25549"/>
                </a:lnTo>
                <a:lnTo>
                  <a:pt x="74286" y="25549"/>
                </a:lnTo>
                <a:cubicBezTo>
                  <a:pt x="75446" y="25549"/>
                  <a:pt x="76288" y="25137"/>
                  <a:pt x="76811" y="24312"/>
                </a:cubicBezTo>
                <a:cubicBezTo>
                  <a:pt x="77334" y="23487"/>
                  <a:pt x="77595" y="22155"/>
                  <a:pt x="77595" y="20316"/>
                </a:cubicBezTo>
                <a:lnTo>
                  <a:pt x="77595" y="5621"/>
                </a:lnTo>
                <a:close/>
                <a:moveTo>
                  <a:pt x="86455" y="5272"/>
                </a:moveTo>
                <a:cubicBezTo>
                  <a:pt x="85666" y="5272"/>
                  <a:pt x="84988" y="5481"/>
                  <a:pt x="84420" y="5898"/>
                </a:cubicBezTo>
                <a:cubicBezTo>
                  <a:pt x="83853" y="6314"/>
                  <a:pt x="83383" y="6953"/>
                  <a:pt x="83011" y="7812"/>
                </a:cubicBezTo>
                <a:lnTo>
                  <a:pt x="83011" y="5621"/>
                </a:lnTo>
                <a:lnTo>
                  <a:pt x="81231" y="5621"/>
                </a:lnTo>
                <a:lnTo>
                  <a:pt x="81231" y="25549"/>
                </a:lnTo>
                <a:lnTo>
                  <a:pt x="83011" y="25549"/>
                </a:lnTo>
                <a:lnTo>
                  <a:pt x="83011" y="17892"/>
                </a:lnTo>
                <a:cubicBezTo>
                  <a:pt x="83383" y="18752"/>
                  <a:pt x="83853" y="19390"/>
                  <a:pt x="84420" y="19807"/>
                </a:cubicBezTo>
                <a:cubicBezTo>
                  <a:pt x="84988" y="20223"/>
                  <a:pt x="85666" y="20432"/>
                  <a:pt x="86455" y="20432"/>
                </a:cubicBezTo>
                <a:cubicBezTo>
                  <a:pt x="87763" y="20432"/>
                  <a:pt x="88826" y="19736"/>
                  <a:pt x="89644" y="18344"/>
                </a:cubicBezTo>
                <a:cubicBezTo>
                  <a:pt x="90462" y="16951"/>
                  <a:pt x="90870" y="15121"/>
                  <a:pt x="90870" y="12852"/>
                </a:cubicBezTo>
                <a:cubicBezTo>
                  <a:pt x="90870" y="10583"/>
                  <a:pt x="90462" y="8753"/>
                  <a:pt x="89644" y="7361"/>
                </a:cubicBezTo>
                <a:cubicBezTo>
                  <a:pt x="88826" y="5969"/>
                  <a:pt x="87763" y="5272"/>
                  <a:pt x="86455" y="5272"/>
                </a:cubicBezTo>
                <a:close/>
                <a:moveTo>
                  <a:pt x="97441" y="5272"/>
                </a:moveTo>
                <a:cubicBezTo>
                  <a:pt x="96120" y="5272"/>
                  <a:pt x="95055" y="5947"/>
                  <a:pt x="94247" y="7296"/>
                </a:cubicBezTo>
                <a:cubicBezTo>
                  <a:pt x="93439" y="8646"/>
                  <a:pt x="93035" y="10437"/>
                  <a:pt x="93035" y="12672"/>
                </a:cubicBezTo>
                <a:cubicBezTo>
                  <a:pt x="93035" y="14897"/>
                  <a:pt x="93439" y="16685"/>
                  <a:pt x="94247" y="18034"/>
                </a:cubicBezTo>
                <a:cubicBezTo>
                  <a:pt x="95055" y="19383"/>
                  <a:pt x="96120" y="20058"/>
                  <a:pt x="97441" y="20058"/>
                </a:cubicBezTo>
                <a:cubicBezTo>
                  <a:pt x="98236" y="20058"/>
                  <a:pt x="98919" y="19847"/>
                  <a:pt x="99490" y="19426"/>
                </a:cubicBezTo>
                <a:cubicBezTo>
                  <a:pt x="100061" y="19005"/>
                  <a:pt x="100529" y="18369"/>
                  <a:pt x="100895" y="17519"/>
                </a:cubicBezTo>
                <a:lnTo>
                  <a:pt x="100895" y="18692"/>
                </a:lnTo>
                <a:cubicBezTo>
                  <a:pt x="100895" y="20333"/>
                  <a:pt x="100606" y="21560"/>
                  <a:pt x="100029" y="22372"/>
                </a:cubicBezTo>
                <a:cubicBezTo>
                  <a:pt x="99452" y="23184"/>
                  <a:pt x="98583" y="23590"/>
                  <a:pt x="97422" y="23590"/>
                </a:cubicBezTo>
                <a:cubicBezTo>
                  <a:pt x="96896" y="23590"/>
                  <a:pt x="96380" y="23500"/>
                  <a:pt x="95873" y="23319"/>
                </a:cubicBezTo>
                <a:cubicBezTo>
                  <a:pt x="95366" y="23139"/>
                  <a:pt x="94853" y="22860"/>
                  <a:pt x="94334" y="22481"/>
                </a:cubicBezTo>
                <a:lnTo>
                  <a:pt x="94334" y="24789"/>
                </a:lnTo>
                <a:cubicBezTo>
                  <a:pt x="94853" y="25047"/>
                  <a:pt x="95389" y="25238"/>
                  <a:pt x="95940" y="25362"/>
                </a:cubicBezTo>
                <a:cubicBezTo>
                  <a:pt x="96492" y="25487"/>
                  <a:pt x="97079" y="25549"/>
                  <a:pt x="97701" y="25549"/>
                </a:cubicBezTo>
                <a:cubicBezTo>
                  <a:pt x="99381" y="25549"/>
                  <a:pt x="100628" y="24950"/>
                  <a:pt x="101443" y="23751"/>
                </a:cubicBezTo>
                <a:cubicBezTo>
                  <a:pt x="102257" y="22552"/>
                  <a:pt x="102665" y="20724"/>
                  <a:pt x="102665" y="18266"/>
                </a:cubicBezTo>
                <a:lnTo>
                  <a:pt x="102665" y="5621"/>
                </a:lnTo>
                <a:lnTo>
                  <a:pt x="100895" y="5621"/>
                </a:lnTo>
                <a:lnTo>
                  <a:pt x="100895" y="7812"/>
                </a:lnTo>
                <a:cubicBezTo>
                  <a:pt x="100529" y="6961"/>
                  <a:pt x="100061" y="6325"/>
                  <a:pt x="99490" y="5904"/>
                </a:cubicBezTo>
                <a:cubicBezTo>
                  <a:pt x="98919" y="5483"/>
                  <a:pt x="98236" y="5272"/>
                  <a:pt x="97441" y="5272"/>
                </a:cubicBezTo>
                <a:close/>
                <a:moveTo>
                  <a:pt x="16932" y="24441"/>
                </a:moveTo>
                <a:lnTo>
                  <a:pt x="16932" y="26284"/>
                </a:lnTo>
                <a:lnTo>
                  <a:pt x="27167" y="26284"/>
                </a:lnTo>
                <a:lnTo>
                  <a:pt x="27167" y="24441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1425" tIns="91425" rIns="91425" bIns="91425" anchor="ctr"/>
          <a:lstStyle/>
          <a:p>
            <a:endParaRPr lang="pl-PL"/>
          </a:p>
        </p:txBody>
      </p:sp>
      <p:sp>
        <p:nvSpPr>
          <p:cNvPr id="10244" name="Shape 99"/>
          <p:cNvSpPr txBox="1">
            <a:spLocks noChangeArrowheads="1"/>
          </p:cNvSpPr>
          <p:nvPr/>
        </p:nvSpPr>
        <p:spPr bwMode="auto">
          <a:xfrm>
            <a:off x="755576" y="0"/>
            <a:ext cx="70694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25" rIns="92075" bIns="46025" anchor="ctr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sym typeface="Verdana" pitchFamily="34" charset="0"/>
              </a:rPr>
              <a:t>FTT – pierwsze kroki</a:t>
            </a:r>
            <a:endParaRPr lang="en-US" sz="3600" b="1" dirty="0">
              <a:solidFill>
                <a:schemeClr val="bg2">
                  <a:lumMod val="75000"/>
                </a:schemeClr>
              </a:solidFill>
              <a:latin typeface="Calibri" pitchFamily="34" charset="0"/>
              <a:sym typeface="Verdana" pitchFamily="34" charset="0"/>
            </a:endParaRPr>
          </a:p>
        </p:txBody>
      </p:sp>
      <p:sp>
        <p:nvSpPr>
          <p:cNvPr id="10245" name="Shape 100"/>
          <p:cNvSpPr>
            <a:spLocks noChangeArrowheads="1"/>
          </p:cNvSpPr>
          <p:nvPr/>
        </p:nvSpPr>
        <p:spPr bwMode="auto">
          <a:xfrm>
            <a:off x="683568" y="1124744"/>
            <a:ext cx="7716788" cy="5083199"/>
          </a:xfrm>
          <a:prstGeom prst="rect">
            <a:avLst/>
          </a:prstGeom>
          <a:blipFill dpi="0" rotWithShape="1">
            <a:blip r:embed="rId3" cstate="print">
              <a:lum/>
            </a:blip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6" name="Shape 101"/>
          <p:cNvSpPr txBox="1">
            <a:spLocks noChangeArrowheads="1"/>
          </p:cNvSpPr>
          <p:nvPr/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r"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en-US" sz="1000">
                <a:latin typeface="Verdana" pitchFamily="34" charset="0"/>
                <a:sym typeface="Verdana" pitchFamily="34" charset="0"/>
              </a:rPr>
              <a:t>*</a:t>
            </a:r>
          </a:p>
        </p:txBody>
      </p:sp>
      <p:sp>
        <p:nvSpPr>
          <p:cNvPr id="10249" name="Shape 10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 tIns="45700" bIns="45700"/>
          <a:lstStyle/>
          <a:p>
            <a:pPr>
              <a:buSzPct val="25000"/>
            </a:pPr>
            <a:r>
              <a:rPr lang="en-US" smtClean="0"/>
              <a:t>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2" charset="-128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2161</TotalTime>
  <Words>962</Words>
  <Application>Microsoft Office PowerPoint</Application>
  <PresentationFormat>Pokaz na ekranie (4:3)</PresentationFormat>
  <Paragraphs>210</Paragraphs>
  <Slides>33</Slides>
  <Notes>29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34" baseType="lpstr">
      <vt:lpstr>Tema de Office</vt:lpstr>
      <vt:lpstr>     Fair Trade Towns Campaign  </vt:lpstr>
      <vt:lpstr>Wprowadzenie do tematyki Fair Trade</vt:lpstr>
      <vt:lpstr>Certyfikacja  Fair Trade /Fairtarde</vt:lpstr>
      <vt:lpstr>Systemy certyfikacji Fair Trade</vt:lpstr>
      <vt:lpstr>Czym jest kampania Fair Trade Towns?</vt:lpstr>
      <vt:lpstr>Fair Trade Towns- jak działa kampania?</vt:lpstr>
      <vt:lpstr>Fair Trade Towns - początki</vt:lpstr>
      <vt:lpstr>Slajd 8</vt:lpstr>
      <vt:lpstr>Slajd 9</vt:lpstr>
      <vt:lpstr>Kampania  Fair Trade Towns 2014</vt:lpstr>
      <vt:lpstr>Kampania  Fair Trade Towns</vt:lpstr>
      <vt:lpstr>Slajd 12</vt:lpstr>
      <vt:lpstr>Slajd 13</vt:lpstr>
      <vt:lpstr>Slajd 14</vt:lpstr>
      <vt:lpstr>Slajd 15</vt:lpstr>
      <vt:lpstr>Slajd 16</vt:lpstr>
      <vt:lpstr>Miasto Przyjazne dla Sprawiedliwego Handlu</vt:lpstr>
      <vt:lpstr>Miasto Przyjazne dla Sprawiedliwego Handlu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Szkoła  Przyjazna dla Sprawiedliwego Handlu</vt:lpstr>
      <vt:lpstr>Slajd 30</vt:lpstr>
      <vt:lpstr>Slajd 31</vt:lpstr>
      <vt:lpstr>Sprawiedliwy Handel to partnerstwo</vt:lpstr>
      <vt:lpstr>Slajd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Fair Trade Organization  _x0003_ Presentation title     Day Month Year</dc:title>
  <dc:creator>J Johnston</dc:creator>
  <cp:lastModifiedBy>Tadeusz Makulski</cp:lastModifiedBy>
  <cp:revision>157</cp:revision>
  <cp:lastPrinted>1601-01-01T00:00:00Z</cp:lastPrinted>
  <dcterms:created xsi:type="dcterms:W3CDTF">2009-04-01T13:37:01Z</dcterms:created>
  <dcterms:modified xsi:type="dcterms:W3CDTF">2014-10-20T08:30:20Z</dcterms:modified>
</cp:coreProperties>
</file>