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2" r:id="rId3"/>
    <p:sldId id="261" r:id="rId4"/>
    <p:sldId id="280" r:id="rId5"/>
    <p:sldId id="290" r:id="rId6"/>
    <p:sldId id="291" r:id="rId7"/>
    <p:sldId id="292" r:id="rId8"/>
    <p:sldId id="257" r:id="rId9"/>
    <p:sldId id="260" r:id="rId10"/>
    <p:sldId id="273" r:id="rId11"/>
    <p:sldId id="274" r:id="rId12"/>
    <p:sldId id="275" r:id="rId13"/>
    <p:sldId id="263" r:id="rId14"/>
    <p:sldId id="264" r:id="rId15"/>
    <p:sldId id="265" r:id="rId16"/>
    <p:sldId id="266" r:id="rId17"/>
    <p:sldId id="267" r:id="rId18"/>
    <p:sldId id="271" r:id="rId19"/>
    <p:sldId id="269" r:id="rId20"/>
    <p:sldId id="270" r:id="rId21"/>
    <p:sldId id="276" r:id="rId22"/>
    <p:sldId id="277" r:id="rId23"/>
    <p:sldId id="278" r:id="rId24"/>
    <p:sldId id="279" r:id="rId25"/>
    <p:sldId id="281" r:id="rId26"/>
    <p:sldId id="282" r:id="rId27"/>
    <p:sldId id="284" r:id="rId28"/>
    <p:sldId id="285" r:id="rId29"/>
    <p:sldId id="287" r:id="rId30"/>
    <p:sldId id="288" r:id="rId31"/>
    <p:sldId id="294" r:id="rId32"/>
    <p:sldId id="289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1C2"/>
    <a:srgbClr val="F5B400"/>
    <a:srgbClr val="02A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96"/>
      </p:cViewPr>
      <p:guideLst>
        <p:guide orient="horz" pos="42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BAD35-1CFC-4109-85E4-A78D006EB801}" type="datetimeFigureOut">
              <a:rPr lang="pl-PL" smtClean="0"/>
              <a:t>20.10.2015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EDAD5-6276-4ABF-A6EC-D229F44259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3340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6CBC4-B95A-49E9-8916-998C51462367}" type="datetimeFigureOut">
              <a:rPr lang="pl-PL" smtClean="0"/>
              <a:t>20.10.2015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F6EDE-91B9-4665-8610-680A73D294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44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710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85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788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6359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89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707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16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7372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467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79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35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1955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07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22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51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90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137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F6EDE-91B9-4665-8610-680A73D2948D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8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FD0-6E2B-420A-88C2-27A4B6558146}" type="datetimeFigureOut">
              <a:rPr lang="pl-PL" smtClean="0"/>
              <a:t>20.10.2015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spolecznosci.fairtrade.org.pl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B54A-8CD4-46CD-896F-5ECF8348AD70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7" y="213088"/>
            <a:ext cx="183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7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FD0-6E2B-420A-88C2-27A4B6558146}" type="datetimeFigureOut">
              <a:rPr lang="pl-PL" smtClean="0"/>
              <a:t>20.10.2015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B54A-8CD4-46CD-896F-5ECF8348AD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2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FD0-6E2B-420A-88C2-27A4B6558146}" type="datetimeFigureOut">
              <a:rPr lang="pl-PL" smtClean="0"/>
              <a:t>20.10.2015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B54A-8CD4-46CD-896F-5ECF8348AD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80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solidFill>
                  <a:srgbClr val="04A1C2"/>
                </a:solidFill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FD0-6E2B-420A-88C2-27A4B6558146}" type="datetimeFigureOut">
              <a:rPr lang="pl-PL" smtClean="0"/>
              <a:t>20.10.2015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www.fairtrade.org.pl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F7317-93D5-4583-8348-D1BAA938226C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0" y="11226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4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FD0-6E2B-420A-88C2-27A4B6558146}" type="datetimeFigureOut">
              <a:rPr lang="pl-PL" smtClean="0"/>
              <a:t>20.10.2015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B54A-8CD4-46CD-896F-5ECF8348AD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27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FD0-6E2B-420A-88C2-27A4B6558146}" type="datetimeFigureOut">
              <a:rPr lang="pl-PL" smtClean="0"/>
              <a:t>20.10.2015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B54A-8CD4-46CD-896F-5ECF8348AD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991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FD0-6E2B-420A-88C2-27A4B6558146}" type="datetimeFigureOut">
              <a:rPr lang="pl-PL" smtClean="0"/>
              <a:t>20.10.2015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B54A-8CD4-46CD-896F-5ECF8348AD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788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FD0-6E2B-420A-88C2-27A4B6558146}" type="datetimeFigureOut">
              <a:rPr lang="pl-PL" smtClean="0"/>
              <a:t>20.10.2015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B54A-8CD4-46CD-896F-5ECF8348AD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767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FD0-6E2B-420A-88C2-27A4B6558146}" type="datetimeFigureOut">
              <a:rPr lang="pl-PL" smtClean="0"/>
              <a:t>20.10.2015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B54A-8CD4-46CD-896F-5ECF8348AD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1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FD0-6E2B-420A-88C2-27A4B6558146}" type="datetimeFigureOut">
              <a:rPr lang="pl-PL" smtClean="0"/>
              <a:t>20.10.2015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B54A-8CD4-46CD-896F-5ECF8348AD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47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EFD0-6E2B-420A-88C2-27A4B6558146}" type="datetimeFigureOut">
              <a:rPr lang="pl-PL" smtClean="0"/>
              <a:t>20.10.2015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2B54A-8CD4-46CD-896F-5ECF8348AD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14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EFD0-6E2B-420A-88C2-27A4B6558146}" type="datetimeFigureOut">
              <a:rPr lang="pl-PL" smtClean="0"/>
              <a:t>20.10.2015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www.fairtrade.org.pl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2B54A-8CD4-46CD-896F-5ECF8348AD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44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lecznosci.fairtrade.org.pl/category/rozwoj-spdsh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polecznosci.fairtrade.org.pl/category/rozwoj-spds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irtrade.org.pl/materialy.php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polecznosci.fairtrade.org.pl/kampania/kryteri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spolecznosci.fairtrade.org.pl/kampania/formularz-zgloszeniow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lecznosci.fairtrade.org.pl/kampania/raport-z-wypelnienia-kryterio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lecznosci.fairtrade.org.pl/kampania/wniosek-o-przyznanie-tytulu/szpds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zkoly.fairtrade.org.pl/" TargetMode="External"/><Relationship Id="rId2" Type="http://schemas.openxmlformats.org/officeDocument/2006/relationships/hyperlink" Target="http://spolecznosci.fairtrade.org.p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lecznosci.fairtrade.org.pl/propozycje-dziala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rldhunger.org/articles/Learn/world%20hunger%20facts%202002.htm#Number_of_hungry_people_in_the_world" TargetMode="External"/><Relationship Id="rId4" Type="http://schemas.openxmlformats.org/officeDocument/2006/relationships/hyperlink" Target="http://www.pah.org.pl/main/nasze_dzialania/106/130/glod_i_niedozywieni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olecznosci.fairtrade.org.pl/propozycje-dziala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agranica.org.pl/" TargetMode="External"/><Relationship Id="rId5" Type="http://schemas.openxmlformats.org/officeDocument/2006/relationships/hyperlink" Target="http://www.polskapomoc.gov.pl/" TargetMode="Externa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://www.teg.edu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awiedliwyhandel.pl/" TargetMode="External"/><Relationship Id="rId2" Type="http://schemas.openxmlformats.org/officeDocument/2006/relationships/hyperlink" Target="http://www.fairtrade.org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lecznosci.fairtrade.org.pl/swiatowy-dzien-praw-konsument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l.solidarityeconomy.e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fairtrade@fairtrade.org.p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www.fairtrade.org.p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olecznosci.fairtrade.org.pl/category/rozwoj-spdsh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://www.spolecznosci.fairtrade.org.pl/category/budowa-szpds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polecznosci.fairtrade.org.pl/projekt-sas-materialy-do-pobrani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rtrade.org.pl/a66363_swiatowy_dzien_sprawiedliwego_handlu_2015_zobacz_co_bedzie_sie_dzialo.html" TargetMode="External"/><Relationship Id="rId2" Type="http://schemas.openxmlformats.org/officeDocument/2006/relationships/hyperlink" Target="http://www.spolecznosci.fairtrade.org.pl/propozycje-dziala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olecznosci.fairtrade.org.pl/budowa-szpdsh-dalsze-dzialani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lecznosci.fairtrade.org.pl/warsztaty-dla-osob-prowadzacych-kampanie-popularyzujace-sprawiedliwy-hande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02000" y="1088799"/>
            <a:ext cx="10188000" cy="2387600"/>
          </a:xfrm>
        </p:spPr>
        <p:txBody>
          <a:bodyPr>
            <a:normAutofit/>
          </a:bodyPr>
          <a:lstStyle/>
          <a:p>
            <a:r>
              <a:rPr lang="pl-PL" sz="4400" dirty="0" smtClean="0">
                <a:solidFill>
                  <a:srgbClr val="02A3C0"/>
                </a:solidFill>
              </a:rPr>
              <a:t>Budowa podstaw dla kampanii </a:t>
            </a:r>
            <a:br>
              <a:rPr lang="pl-PL" sz="4400" dirty="0" smtClean="0">
                <a:solidFill>
                  <a:srgbClr val="02A3C0"/>
                </a:solidFill>
              </a:rPr>
            </a:br>
            <a:r>
              <a:rPr lang="pl-PL" sz="4400" i="1" dirty="0" smtClean="0">
                <a:solidFill>
                  <a:srgbClr val="02A3C0"/>
                </a:solidFill>
              </a:rPr>
              <a:t>Szkoły Przyjazne dla Sprawiedliwego Handlu</a:t>
            </a:r>
            <a:endParaRPr lang="pl-PL" sz="4400" i="1" dirty="0">
              <a:solidFill>
                <a:srgbClr val="02A3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91844"/>
            <a:ext cx="9144000" cy="1655762"/>
          </a:xfrm>
        </p:spPr>
        <p:txBody>
          <a:bodyPr/>
          <a:lstStyle/>
          <a:p>
            <a:r>
              <a:rPr lang="pl-PL" dirty="0" smtClean="0"/>
              <a:t>Webinarium dla osób zainteresowanych </a:t>
            </a:r>
          </a:p>
          <a:p>
            <a:r>
              <a:rPr lang="pl-PL" dirty="0" smtClean="0"/>
              <a:t>promowaniem Sprawiedliwego Handlu</a:t>
            </a:r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2498271" y="3584121"/>
            <a:ext cx="7200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6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 </a:t>
            </a:r>
            <a:r>
              <a:rPr lang="pl-PL" i="1" dirty="0"/>
              <a:t>Rozwój kampanii </a:t>
            </a:r>
            <a:r>
              <a:rPr lang="pl-PL" i="1" dirty="0" smtClean="0"/>
              <a:t>SPdSH </a:t>
            </a:r>
            <a:r>
              <a:rPr lang="pl-PL" dirty="0" smtClean="0"/>
              <a:t>– Nasze wsparcie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5336177" cy="435133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pl-PL" dirty="0" smtClean="0"/>
              <a:t>Możliwość </a:t>
            </a:r>
            <a:r>
              <a:rPr lang="pl-PL" b="1" dirty="0"/>
              <a:t>przyjazdu naszych przedstawicieli </a:t>
            </a:r>
            <a:r>
              <a:rPr lang="pl-PL" dirty="0"/>
              <a:t>na spotkania z mediami, wolontariuszami, decydentami, uczniami, pracownikami w celu promowania Sprawiedliwego Handlu w państwa środowiskach lokalnych (jednodniowa wizyta, przyjazd na nasz koszt).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825856" y="1690688"/>
            <a:ext cx="64953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pl-PL" sz="6600" dirty="0">
                <a:solidFill>
                  <a:srgbClr val="F5B400"/>
                </a:solidFill>
                <a:latin typeface="Consolas" panose="020B0609020204030204" pitchFamily="49" charset="0"/>
              </a:rPr>
              <a:t>1</a:t>
            </a:r>
            <a:endParaRPr lang="pl-PL" sz="6600" dirty="0">
              <a:solidFill>
                <a:srgbClr val="F5B4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858186" y="2586930"/>
            <a:ext cx="64953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pl-PL" sz="6600" dirty="0" smtClean="0">
                <a:solidFill>
                  <a:srgbClr val="F5B400"/>
                </a:solidFill>
                <a:latin typeface="Consolas" panose="020B0609020204030204" pitchFamily="49" charset="0"/>
              </a:rPr>
              <a:t>2</a:t>
            </a:r>
            <a:endParaRPr lang="pl-PL" sz="6600" dirty="0">
              <a:solidFill>
                <a:srgbClr val="F5B4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858185" y="3589050"/>
            <a:ext cx="64953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pl-PL" sz="6600" dirty="0" smtClean="0">
                <a:solidFill>
                  <a:srgbClr val="04A1C2"/>
                </a:solidFill>
                <a:latin typeface="Consolas" panose="020B0609020204030204" pitchFamily="49" charset="0"/>
              </a:rPr>
              <a:t>3</a:t>
            </a:r>
            <a:endParaRPr lang="pl-PL" sz="6600" dirty="0">
              <a:solidFill>
                <a:srgbClr val="04A1C2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858186" y="4591169"/>
            <a:ext cx="64953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pl-PL" sz="6600" dirty="0" smtClean="0">
                <a:solidFill>
                  <a:srgbClr val="04A1C2"/>
                </a:solidFill>
                <a:latin typeface="Consolas" panose="020B0609020204030204" pitchFamily="49" charset="0"/>
              </a:rPr>
              <a:t>4</a:t>
            </a:r>
            <a:endParaRPr lang="pl-PL" sz="6600" dirty="0">
              <a:solidFill>
                <a:srgbClr val="04A1C2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16635" r="6762"/>
          <a:stretch/>
        </p:blipFill>
        <p:spPr>
          <a:xfrm>
            <a:off x="6331168" y="1973671"/>
            <a:ext cx="4119011" cy="298800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2946000" y="6339847"/>
            <a:ext cx="6300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  <a:hlinkClick r:id="rId3"/>
              </a:rPr>
              <a:t>www.spolecznosci.fairtrade.org.pl/category/rozwoj-spdsh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9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 </a:t>
            </a:r>
            <a:r>
              <a:rPr lang="pl-PL" i="1" dirty="0"/>
              <a:t>Rozwój kampanii </a:t>
            </a:r>
            <a:r>
              <a:rPr lang="pl-PL" i="1" dirty="0" smtClean="0"/>
              <a:t>SPdSH </a:t>
            </a:r>
            <a:r>
              <a:rPr lang="pl-PL" dirty="0" smtClean="0"/>
              <a:t>– Nasze wsparcie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9028611" cy="435133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pl-PL" dirty="0" smtClean="0"/>
              <a:t>Możliwość </a:t>
            </a:r>
            <a:r>
              <a:rPr lang="pl-PL" b="1" dirty="0"/>
              <a:t>uzyskania</a:t>
            </a:r>
            <a:r>
              <a:rPr lang="pl-PL" dirty="0"/>
              <a:t> </a:t>
            </a:r>
            <a:r>
              <a:rPr lang="pl-PL" b="1" dirty="0"/>
              <a:t>jednego z</a:t>
            </a:r>
            <a:r>
              <a:rPr lang="pl-PL" dirty="0"/>
              <a:t> </a:t>
            </a:r>
            <a:r>
              <a:rPr lang="pl-PL" b="1" dirty="0"/>
              <a:t>pięciu</a:t>
            </a:r>
            <a:r>
              <a:rPr lang="pl-PL" dirty="0"/>
              <a:t> </a:t>
            </a:r>
            <a:r>
              <a:rPr lang="pl-PL" b="1" dirty="0" err="1"/>
              <a:t>minigrantów</a:t>
            </a:r>
            <a:r>
              <a:rPr lang="pl-PL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do 1000 zł), np. na zakup produktów Sprawiedliwego Handlu na Śniadanie Fair Trade czy na pokrycie kosztów przyjazdu „ciekawego człowieka” (osoby zaangażowanej w Fair Trade, podróżnika bywającego w krajach Południa itp.) np. na pogadankę.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825856" y="1690688"/>
            <a:ext cx="64953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pl-PL" sz="6600" dirty="0">
                <a:solidFill>
                  <a:srgbClr val="F5B400"/>
                </a:solidFill>
                <a:latin typeface="Consolas" panose="020B0609020204030204" pitchFamily="49" charset="0"/>
              </a:rPr>
              <a:t>1</a:t>
            </a:r>
            <a:endParaRPr lang="pl-PL" sz="6600" dirty="0">
              <a:solidFill>
                <a:srgbClr val="F5B4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858186" y="2586930"/>
            <a:ext cx="64953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pl-PL" sz="6600" dirty="0" smtClean="0">
                <a:solidFill>
                  <a:srgbClr val="F5B400"/>
                </a:solidFill>
                <a:latin typeface="Consolas" panose="020B0609020204030204" pitchFamily="49" charset="0"/>
              </a:rPr>
              <a:t>2</a:t>
            </a:r>
            <a:endParaRPr lang="pl-PL" sz="6600" dirty="0">
              <a:solidFill>
                <a:srgbClr val="F5B4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858185" y="3589050"/>
            <a:ext cx="64953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pl-PL" sz="6600" dirty="0" smtClean="0">
                <a:solidFill>
                  <a:srgbClr val="F5B400"/>
                </a:solidFill>
                <a:latin typeface="Consolas" panose="020B0609020204030204" pitchFamily="49" charset="0"/>
              </a:rPr>
              <a:t>3</a:t>
            </a:r>
            <a:endParaRPr lang="pl-PL" sz="6600" dirty="0">
              <a:solidFill>
                <a:srgbClr val="F5B4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858186" y="4591169"/>
            <a:ext cx="64953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pl-PL" sz="6600" dirty="0" smtClean="0">
                <a:solidFill>
                  <a:srgbClr val="04A1C2"/>
                </a:solidFill>
                <a:latin typeface="Consolas" panose="020B0609020204030204" pitchFamily="49" charset="0"/>
              </a:rPr>
              <a:t>4</a:t>
            </a:r>
            <a:endParaRPr lang="pl-PL" sz="6600" dirty="0">
              <a:solidFill>
                <a:srgbClr val="04A1C2"/>
              </a:solidFill>
            </a:endParaRPr>
          </a:p>
        </p:txBody>
      </p:sp>
      <p:pic>
        <p:nvPicPr>
          <p:cNvPr id="8" name="Obraz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323392"/>
            <a:ext cx="2670569" cy="222324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068080" y="6549043"/>
            <a:ext cx="178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© </a:t>
            </a:r>
            <a:r>
              <a:rPr lang="pl-PL" sz="900" dirty="0" smtClean="0"/>
              <a:t>www.officialpsds.com</a:t>
            </a:r>
            <a:endParaRPr lang="pl-PL" sz="900" dirty="0"/>
          </a:p>
        </p:txBody>
      </p:sp>
      <p:sp>
        <p:nvSpPr>
          <p:cNvPr id="10" name="Prostokąt 9"/>
          <p:cNvSpPr/>
          <p:nvPr/>
        </p:nvSpPr>
        <p:spPr>
          <a:xfrm>
            <a:off x="2946827" y="6335078"/>
            <a:ext cx="6300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  <a:hlinkClick r:id="rId2"/>
              </a:rPr>
              <a:t>www.spolecznosci.fairtrade.org.pl/category/rozwoj-spdsh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69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 </a:t>
            </a:r>
            <a:r>
              <a:rPr lang="pl-PL" i="1" dirty="0"/>
              <a:t>Rozwój kampanii </a:t>
            </a:r>
            <a:r>
              <a:rPr lang="pl-PL" i="1" dirty="0" smtClean="0"/>
              <a:t>SPdSH </a:t>
            </a:r>
            <a:r>
              <a:rPr lang="pl-PL" dirty="0" smtClean="0"/>
              <a:t>– Nasze wsparcie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902861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Możliwość </a:t>
            </a:r>
            <a:r>
              <a:rPr lang="pl-PL" b="1" dirty="0"/>
              <a:t>otrzymania materiałów </a:t>
            </a:r>
            <a:r>
              <a:rPr lang="pl-PL" dirty="0"/>
              <a:t>takich jak ulotka nt. Sprawiedliwego Handlu, kartka pocztowa z postulatami dot. obecności produktów Sprawiedliwego Handlu w sklepach oraz poradnik (powstanie on pod koniec projektu, będzie bowiem zawierał opisy dobrych praktyk wypracowane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projekcie oraz zebrane za granicą).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825856" y="1690688"/>
            <a:ext cx="64953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pl-PL" sz="6600" dirty="0">
                <a:solidFill>
                  <a:srgbClr val="F5B400"/>
                </a:solidFill>
                <a:latin typeface="Consolas" panose="020B0609020204030204" pitchFamily="49" charset="0"/>
              </a:rPr>
              <a:t>1</a:t>
            </a:r>
            <a:endParaRPr lang="pl-PL" sz="6600" dirty="0">
              <a:solidFill>
                <a:srgbClr val="F5B4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858186" y="2586930"/>
            <a:ext cx="64953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pl-PL" sz="6600" dirty="0" smtClean="0">
                <a:solidFill>
                  <a:srgbClr val="F5B400"/>
                </a:solidFill>
                <a:latin typeface="Consolas" panose="020B0609020204030204" pitchFamily="49" charset="0"/>
              </a:rPr>
              <a:t>2</a:t>
            </a:r>
            <a:endParaRPr lang="pl-PL" sz="6600" dirty="0">
              <a:solidFill>
                <a:srgbClr val="F5B4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858185" y="3589050"/>
            <a:ext cx="64953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pl-PL" sz="6600" dirty="0" smtClean="0">
                <a:solidFill>
                  <a:srgbClr val="F5B400"/>
                </a:solidFill>
                <a:latin typeface="Consolas" panose="020B0609020204030204" pitchFamily="49" charset="0"/>
              </a:rPr>
              <a:t>3</a:t>
            </a:r>
            <a:endParaRPr lang="pl-PL" sz="6600" dirty="0">
              <a:solidFill>
                <a:srgbClr val="F5B4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858186" y="4591169"/>
            <a:ext cx="64953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pl-PL" sz="6600" dirty="0" smtClean="0">
                <a:solidFill>
                  <a:srgbClr val="F5B400"/>
                </a:solidFill>
                <a:latin typeface="Consolas" panose="020B0609020204030204" pitchFamily="49" charset="0"/>
              </a:rPr>
              <a:t>4</a:t>
            </a:r>
            <a:endParaRPr lang="pl-PL" sz="6600" dirty="0">
              <a:solidFill>
                <a:srgbClr val="F5B40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510">
            <a:off x="1222795" y="4421647"/>
            <a:ext cx="1355283" cy="191629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376">
            <a:off x="7574891" y="4032510"/>
            <a:ext cx="2756997" cy="193743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01" y="4291775"/>
            <a:ext cx="2401606" cy="1705647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4341320" y="6336268"/>
            <a:ext cx="3509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  <a:hlinkClick r:id="rId5"/>
              </a:rPr>
              <a:t>www.fairtrade.org.pl/materialy.php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13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Kampania </a:t>
            </a:r>
            <a:r>
              <a:rPr lang="pl-PL" b="1" i="1" dirty="0" smtClean="0"/>
              <a:t>Szkoły</a:t>
            </a:r>
            <a:r>
              <a:rPr lang="pl-PL" i="1" dirty="0" smtClean="0"/>
              <a:t> </a:t>
            </a:r>
            <a:r>
              <a:rPr lang="pl-PL" i="1" dirty="0"/>
              <a:t>Przyjazne dla Sprawiedliwego </a:t>
            </a:r>
            <a:r>
              <a:rPr lang="pl-PL" i="1" dirty="0" smtClean="0"/>
              <a:t>Handlu</a:t>
            </a:r>
            <a:endParaRPr lang="pl-PL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77" y="3368025"/>
            <a:ext cx="2952000" cy="1694870"/>
          </a:xfrm>
        </p:spPr>
      </p:pic>
      <p:cxnSp>
        <p:nvCxnSpPr>
          <p:cNvPr id="8" name="Łącznik prosty 7"/>
          <p:cNvCxnSpPr/>
          <p:nvPr/>
        </p:nvCxnSpPr>
        <p:spPr>
          <a:xfrm>
            <a:off x="1583871" y="6155871"/>
            <a:ext cx="902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/>
          <p:cNvSpPr/>
          <p:nvPr/>
        </p:nvSpPr>
        <p:spPr>
          <a:xfrm>
            <a:off x="1502229" y="6017079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0" name="Owal 9"/>
          <p:cNvSpPr/>
          <p:nvPr/>
        </p:nvSpPr>
        <p:spPr>
          <a:xfrm>
            <a:off x="3730341" y="6017077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11" name="Owal 10"/>
          <p:cNvSpPr/>
          <p:nvPr/>
        </p:nvSpPr>
        <p:spPr>
          <a:xfrm>
            <a:off x="5958454" y="6040211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12" name="Owal 11"/>
          <p:cNvSpPr/>
          <p:nvPr/>
        </p:nvSpPr>
        <p:spPr>
          <a:xfrm>
            <a:off x="8256757" y="6040211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pl-PL" dirty="0"/>
          </a:p>
        </p:txBody>
      </p:sp>
      <p:sp>
        <p:nvSpPr>
          <p:cNvPr id="13" name="Owal 12"/>
          <p:cNvSpPr/>
          <p:nvPr/>
        </p:nvSpPr>
        <p:spPr>
          <a:xfrm>
            <a:off x="10555061" y="6017078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471629" y="2144784"/>
            <a:ext cx="3243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smtClean="0"/>
              <a:t>JAK UZYSKAĆ TYTUŁ?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1093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Kampania </a:t>
            </a:r>
            <a:r>
              <a:rPr lang="pl-PL" b="1" i="1" dirty="0" smtClean="0"/>
              <a:t>Szkoły</a:t>
            </a:r>
            <a:r>
              <a:rPr lang="pl-PL" i="1" dirty="0" smtClean="0"/>
              <a:t> </a:t>
            </a:r>
            <a:r>
              <a:rPr lang="pl-PL" i="1" dirty="0"/>
              <a:t>Przyjazne dla Sprawiedliwego </a:t>
            </a:r>
            <a:r>
              <a:rPr lang="pl-PL" i="1" dirty="0" smtClean="0"/>
              <a:t>Handlu</a:t>
            </a:r>
            <a:endParaRPr lang="pl-PL" i="1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583871" y="6155871"/>
            <a:ext cx="902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/>
          <p:cNvSpPr/>
          <p:nvPr/>
        </p:nvSpPr>
        <p:spPr>
          <a:xfrm>
            <a:off x="1502229" y="6017079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0" name="Owal 9"/>
          <p:cNvSpPr/>
          <p:nvPr/>
        </p:nvSpPr>
        <p:spPr>
          <a:xfrm>
            <a:off x="3730341" y="6017077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11" name="Owal 10"/>
          <p:cNvSpPr/>
          <p:nvPr/>
        </p:nvSpPr>
        <p:spPr>
          <a:xfrm>
            <a:off x="5958454" y="6040211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12" name="Owal 11"/>
          <p:cNvSpPr/>
          <p:nvPr/>
        </p:nvSpPr>
        <p:spPr>
          <a:xfrm>
            <a:off x="8256757" y="6040211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pl-PL" dirty="0"/>
          </a:p>
        </p:txBody>
      </p:sp>
      <p:sp>
        <p:nvSpPr>
          <p:cNvPr id="13" name="Owal 12"/>
          <p:cNvSpPr/>
          <p:nvPr/>
        </p:nvSpPr>
        <p:spPr>
          <a:xfrm>
            <a:off x="10555061" y="6017078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dirty="0"/>
              <a:t>Minimalny okres trwania kampanii to rok. Dopiero wtedy można myśleć o przesłaniu wniosku o nadanie tytułu</a:t>
            </a:r>
            <a:r>
              <a:rPr lang="pl-PL" dirty="0" smtClean="0"/>
              <a:t>. Do raportu można wpisywać wcześniejsze działania.</a:t>
            </a: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461420" y="2667309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600" dirty="0">
                <a:solidFill>
                  <a:srgbClr val="04A1C2"/>
                </a:solidFill>
              </a:rPr>
              <a:t>1</a:t>
            </a:r>
            <a:endParaRPr lang="pl-PL" sz="2800" dirty="0">
              <a:solidFill>
                <a:srgbClr val="04A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Kampania </a:t>
            </a:r>
            <a:r>
              <a:rPr lang="pl-PL" b="1" i="1" dirty="0" smtClean="0"/>
              <a:t>Szkoły</a:t>
            </a:r>
            <a:r>
              <a:rPr lang="pl-PL" i="1" dirty="0" smtClean="0"/>
              <a:t> </a:t>
            </a:r>
            <a:r>
              <a:rPr lang="pl-PL" i="1" dirty="0"/>
              <a:t>Przyjazne dla Sprawiedliwego </a:t>
            </a:r>
            <a:r>
              <a:rPr lang="pl-PL" i="1" dirty="0" smtClean="0"/>
              <a:t>Handlu</a:t>
            </a:r>
            <a:endParaRPr lang="pl-PL" i="1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583871" y="6155871"/>
            <a:ext cx="902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/>
          <p:cNvSpPr/>
          <p:nvPr/>
        </p:nvSpPr>
        <p:spPr>
          <a:xfrm>
            <a:off x="1502229" y="6017079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0" name="Owal 9"/>
          <p:cNvSpPr/>
          <p:nvPr/>
        </p:nvSpPr>
        <p:spPr>
          <a:xfrm>
            <a:off x="3730341" y="6017077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11" name="Owal 10"/>
          <p:cNvSpPr/>
          <p:nvPr/>
        </p:nvSpPr>
        <p:spPr>
          <a:xfrm>
            <a:off x="5958454" y="6040211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12" name="Owal 11"/>
          <p:cNvSpPr/>
          <p:nvPr/>
        </p:nvSpPr>
        <p:spPr>
          <a:xfrm>
            <a:off x="8256757" y="6040211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pl-PL" dirty="0"/>
          </a:p>
        </p:txBody>
      </p:sp>
      <p:sp>
        <p:nvSpPr>
          <p:cNvPr id="13" name="Owal 12"/>
          <p:cNvSpPr/>
          <p:nvPr/>
        </p:nvSpPr>
        <p:spPr>
          <a:xfrm>
            <a:off x="10555061" y="6017078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dirty="0" smtClean="0"/>
              <a:t>Warto rozpocząć od zapoznania się z kryteriami dostępnymi online:</a:t>
            </a:r>
          </a:p>
          <a:p>
            <a:pPr marL="0" lvl="0" indent="0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444201" y="5465243"/>
            <a:ext cx="5297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hlinkClick r:id="rId2"/>
              </a:rPr>
              <a:t>www.spolecznosci.fairtrade.org.pl/kampania/kryteria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0681" t="13424" r="20768" b="249"/>
          <a:stretch/>
        </p:blipFill>
        <p:spPr>
          <a:xfrm>
            <a:off x="4296000" y="2318945"/>
            <a:ext cx="3600000" cy="29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Kampania </a:t>
            </a:r>
            <a:r>
              <a:rPr lang="pl-PL" b="1" i="1" dirty="0" smtClean="0"/>
              <a:t>Szkoły</a:t>
            </a:r>
            <a:r>
              <a:rPr lang="pl-PL" i="1" dirty="0" smtClean="0"/>
              <a:t> </a:t>
            </a:r>
            <a:r>
              <a:rPr lang="pl-PL" i="1" dirty="0"/>
              <a:t>Przyjazne dla Sprawiedliwego </a:t>
            </a:r>
            <a:r>
              <a:rPr lang="pl-PL" i="1" dirty="0" smtClean="0"/>
              <a:t>Handlu</a:t>
            </a:r>
            <a:endParaRPr lang="pl-PL" i="1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583871" y="6155871"/>
            <a:ext cx="902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/>
          <p:cNvSpPr/>
          <p:nvPr/>
        </p:nvSpPr>
        <p:spPr>
          <a:xfrm>
            <a:off x="1502229" y="6017079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0" name="Owal 9"/>
          <p:cNvSpPr/>
          <p:nvPr/>
        </p:nvSpPr>
        <p:spPr>
          <a:xfrm>
            <a:off x="3730341" y="6017077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11" name="Owal 10"/>
          <p:cNvSpPr/>
          <p:nvPr/>
        </p:nvSpPr>
        <p:spPr>
          <a:xfrm>
            <a:off x="5958454" y="6040211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12" name="Owal 11"/>
          <p:cNvSpPr/>
          <p:nvPr/>
        </p:nvSpPr>
        <p:spPr>
          <a:xfrm>
            <a:off x="8256757" y="6040211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pl-PL" dirty="0"/>
          </a:p>
        </p:txBody>
      </p:sp>
      <p:sp>
        <p:nvSpPr>
          <p:cNvPr id="13" name="Owal 12"/>
          <p:cNvSpPr/>
          <p:nvPr/>
        </p:nvSpPr>
        <p:spPr>
          <a:xfrm>
            <a:off x="10555061" y="6017078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dirty="0"/>
              <a:t>Sugerujemy, by rozpoczęcie kampanii zgłosić za pomocą formularza online.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2762410" y="5465243"/>
            <a:ext cx="6661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hlinkClick r:id="rId2"/>
              </a:rPr>
              <a:t>www.spolecznosci.fairtrade.org.pl/kampania/formularz-zgloszeniowy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0276" t="9849" r="20216"/>
          <a:stretch/>
        </p:blipFill>
        <p:spPr>
          <a:xfrm>
            <a:off x="4293162" y="2328123"/>
            <a:ext cx="3600000" cy="306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Kampania </a:t>
            </a:r>
            <a:r>
              <a:rPr lang="pl-PL" b="1" i="1" dirty="0" smtClean="0"/>
              <a:t>Szkoły</a:t>
            </a:r>
            <a:r>
              <a:rPr lang="pl-PL" i="1" dirty="0" smtClean="0"/>
              <a:t> </a:t>
            </a:r>
            <a:r>
              <a:rPr lang="pl-PL" i="1" dirty="0"/>
              <a:t>Przyjazne dla Sprawiedliwego </a:t>
            </a:r>
            <a:r>
              <a:rPr lang="pl-PL" i="1" dirty="0" smtClean="0"/>
              <a:t>Handlu</a:t>
            </a:r>
            <a:endParaRPr lang="pl-PL" i="1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583871" y="6155871"/>
            <a:ext cx="902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/>
          <p:cNvSpPr/>
          <p:nvPr/>
        </p:nvSpPr>
        <p:spPr>
          <a:xfrm>
            <a:off x="1502229" y="6017079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0" name="Owal 9"/>
          <p:cNvSpPr/>
          <p:nvPr/>
        </p:nvSpPr>
        <p:spPr>
          <a:xfrm>
            <a:off x="3730341" y="6017077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11" name="Owal 10"/>
          <p:cNvSpPr/>
          <p:nvPr/>
        </p:nvSpPr>
        <p:spPr>
          <a:xfrm>
            <a:off x="5958454" y="6040211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12" name="Owal 11"/>
          <p:cNvSpPr/>
          <p:nvPr/>
        </p:nvSpPr>
        <p:spPr>
          <a:xfrm>
            <a:off x="8256757" y="6040211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pl-PL" dirty="0"/>
          </a:p>
        </p:txBody>
      </p:sp>
      <p:sp>
        <p:nvSpPr>
          <p:cNvPr id="13" name="Owal 12"/>
          <p:cNvSpPr/>
          <p:nvPr/>
        </p:nvSpPr>
        <p:spPr>
          <a:xfrm>
            <a:off x="10555061" y="6017078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dirty="0"/>
              <a:t>Po zgłoszeniu kampanii </a:t>
            </a:r>
            <a:r>
              <a:rPr lang="pl-PL" dirty="0" smtClean="0"/>
              <a:t>należy </a:t>
            </a:r>
            <a:r>
              <a:rPr lang="pl-PL" dirty="0"/>
              <a:t>pobrać </a:t>
            </a:r>
            <a:r>
              <a:rPr lang="pl-PL" dirty="0" smtClean="0"/>
              <a:t>wzór raportu </a:t>
            </a:r>
            <a:r>
              <a:rPr lang="pl-PL" dirty="0"/>
              <a:t>o nadanie </a:t>
            </a:r>
            <a:r>
              <a:rPr lang="pl-PL" dirty="0" smtClean="0"/>
              <a:t>tytułu.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306867" y="5465243"/>
            <a:ext cx="757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hlinkClick r:id="rId3"/>
              </a:rPr>
              <a:t>www.spolecznosci.fairtrade.org.pl/kampania/raport-z-wypelnienia-kryteriow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/>
          <a:srcRect l="20370" t="10193" r="20213"/>
          <a:stretch/>
        </p:blipFill>
        <p:spPr>
          <a:xfrm>
            <a:off x="4293160" y="2338844"/>
            <a:ext cx="3600000" cy="306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Kampania </a:t>
            </a:r>
            <a:r>
              <a:rPr lang="pl-PL" b="1" i="1" dirty="0" smtClean="0"/>
              <a:t>Szkoły</a:t>
            </a:r>
            <a:r>
              <a:rPr lang="pl-PL" i="1" dirty="0" smtClean="0"/>
              <a:t> </a:t>
            </a:r>
            <a:r>
              <a:rPr lang="pl-PL" i="1" dirty="0"/>
              <a:t>Przyjazne dla Sprawiedliwego </a:t>
            </a:r>
            <a:r>
              <a:rPr lang="pl-PL" i="1" dirty="0" smtClean="0"/>
              <a:t>Handlu</a:t>
            </a:r>
            <a:endParaRPr lang="pl-PL" b="1" i="1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583871" y="6155871"/>
            <a:ext cx="902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/>
          <p:cNvSpPr/>
          <p:nvPr/>
        </p:nvSpPr>
        <p:spPr>
          <a:xfrm>
            <a:off x="1502229" y="6017079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0" name="Owal 9"/>
          <p:cNvSpPr/>
          <p:nvPr/>
        </p:nvSpPr>
        <p:spPr>
          <a:xfrm>
            <a:off x="3730341" y="6017077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11" name="Owal 10"/>
          <p:cNvSpPr/>
          <p:nvPr/>
        </p:nvSpPr>
        <p:spPr>
          <a:xfrm>
            <a:off x="5958454" y="6040211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12" name="Owal 11"/>
          <p:cNvSpPr/>
          <p:nvPr/>
        </p:nvSpPr>
        <p:spPr>
          <a:xfrm>
            <a:off x="8256757" y="6040211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pl-PL" dirty="0"/>
          </a:p>
        </p:txBody>
      </p:sp>
      <p:sp>
        <p:nvSpPr>
          <p:cNvPr id="13" name="Owal 12"/>
          <p:cNvSpPr/>
          <p:nvPr/>
        </p:nvSpPr>
        <p:spPr>
          <a:xfrm>
            <a:off x="10555061" y="6017078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9156" t="19583" r="76784" b="54936"/>
          <a:stretch/>
        </p:blipFill>
        <p:spPr>
          <a:xfrm>
            <a:off x="5563416" y="1381720"/>
            <a:ext cx="1059495" cy="1080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4"/>
          <a:srcRect l="10705" t="21066" r="17722" b="54098"/>
          <a:stretch/>
        </p:blipFill>
        <p:spPr>
          <a:xfrm>
            <a:off x="3787644" y="2573279"/>
            <a:ext cx="4611038" cy="900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5"/>
          <a:srcRect l="10794" t="20892" r="48113" b="53788"/>
          <a:stretch/>
        </p:blipFill>
        <p:spPr>
          <a:xfrm>
            <a:off x="5054438" y="3505449"/>
            <a:ext cx="2077450" cy="7200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6"/>
          <a:srcRect l="10890" t="20697" r="61170" b="52210"/>
          <a:stretch/>
        </p:blipFill>
        <p:spPr>
          <a:xfrm>
            <a:off x="4763590" y="4341109"/>
            <a:ext cx="1122001" cy="612000"/>
          </a:xfrm>
          <a:prstGeom prst="rect">
            <a:avLst/>
          </a:prstGeom>
        </p:spPr>
      </p:pic>
      <p:sp>
        <p:nvSpPr>
          <p:cNvPr id="18" name="Strzałka w dół 17"/>
          <p:cNvSpPr/>
          <p:nvPr/>
        </p:nvSpPr>
        <p:spPr>
          <a:xfrm>
            <a:off x="6025807" y="2346272"/>
            <a:ext cx="134712" cy="239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dół 18"/>
          <p:cNvSpPr/>
          <p:nvPr/>
        </p:nvSpPr>
        <p:spPr>
          <a:xfrm>
            <a:off x="6027053" y="3228863"/>
            <a:ext cx="134712" cy="239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dół 19"/>
          <p:cNvSpPr/>
          <p:nvPr/>
        </p:nvSpPr>
        <p:spPr>
          <a:xfrm>
            <a:off x="5257234" y="4018237"/>
            <a:ext cx="134712" cy="239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7"/>
          <a:srcRect l="9596" t="19764" r="79972" b="68947"/>
          <a:stretch/>
        </p:blipFill>
        <p:spPr>
          <a:xfrm>
            <a:off x="4522220" y="4972635"/>
            <a:ext cx="887144" cy="540000"/>
          </a:xfrm>
          <a:prstGeom prst="rect">
            <a:avLst/>
          </a:prstGeom>
        </p:spPr>
      </p:pic>
      <p:sp>
        <p:nvSpPr>
          <p:cNvPr id="23" name="Strzałka w dół 22"/>
          <p:cNvSpPr/>
          <p:nvPr/>
        </p:nvSpPr>
        <p:spPr>
          <a:xfrm>
            <a:off x="4889727" y="4779040"/>
            <a:ext cx="134712" cy="239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174172" y="1737054"/>
            <a:ext cx="354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Folder nadrzędny</a:t>
            </a:r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174169" y="2700113"/>
            <a:ext cx="368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Foldery dla poszczególnych kryteriów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smtClean="0">
                <a:solidFill>
                  <a:srgbClr val="04A1C2"/>
                </a:solidFill>
              </a:rPr>
              <a:t>K1</a:t>
            </a:r>
            <a:r>
              <a:rPr lang="pl-PL" dirty="0" smtClean="0"/>
              <a:t>, </a:t>
            </a:r>
            <a:r>
              <a:rPr lang="pl-PL" dirty="0" smtClean="0">
                <a:solidFill>
                  <a:srgbClr val="04A1C2"/>
                </a:solidFill>
              </a:rPr>
              <a:t>K2</a:t>
            </a:r>
            <a:r>
              <a:rPr lang="pl-PL" dirty="0" smtClean="0"/>
              <a:t>, </a:t>
            </a:r>
            <a:r>
              <a:rPr lang="pl-PL" dirty="0" smtClean="0">
                <a:solidFill>
                  <a:srgbClr val="04A1C2"/>
                </a:solidFill>
              </a:rPr>
              <a:t>K3</a:t>
            </a:r>
            <a:r>
              <a:rPr lang="pl-PL" dirty="0" smtClean="0"/>
              <a:t>, </a:t>
            </a:r>
            <a:r>
              <a:rPr lang="pl-PL" dirty="0" smtClean="0">
                <a:solidFill>
                  <a:srgbClr val="04A1C2"/>
                </a:solidFill>
              </a:rPr>
              <a:t>K4</a:t>
            </a:r>
            <a:r>
              <a:rPr lang="pl-PL" dirty="0" smtClean="0"/>
              <a:t>, </a:t>
            </a:r>
            <a:r>
              <a:rPr lang="pl-PL" dirty="0" smtClean="0">
                <a:solidFill>
                  <a:srgbClr val="04A1C2"/>
                </a:solidFill>
              </a:rPr>
              <a:t>K5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174170" y="3680783"/>
            <a:ext cx="368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Foldery dla zadań w danym kryterium</a:t>
            </a:r>
          </a:p>
          <a:p>
            <a:r>
              <a:rPr lang="pl-PL" dirty="0" smtClean="0"/>
              <a:t>(np. </a:t>
            </a:r>
            <a:r>
              <a:rPr lang="pl-PL" dirty="0" smtClean="0">
                <a:solidFill>
                  <a:srgbClr val="04A1C2"/>
                </a:solidFill>
              </a:rPr>
              <a:t>K3.1</a:t>
            </a:r>
            <a:r>
              <a:rPr lang="pl-PL" dirty="0" smtClean="0"/>
              <a:t>, </a:t>
            </a:r>
            <a:r>
              <a:rPr lang="pl-PL" dirty="0" smtClean="0">
                <a:solidFill>
                  <a:srgbClr val="04A1C2"/>
                </a:solidFill>
              </a:rPr>
              <a:t>K3.2</a:t>
            </a:r>
            <a:r>
              <a:rPr lang="pl-PL" dirty="0" smtClean="0"/>
              <a:t>, </a:t>
            </a:r>
            <a:r>
              <a:rPr lang="pl-PL" dirty="0" smtClean="0">
                <a:solidFill>
                  <a:srgbClr val="04A1C2"/>
                </a:solidFill>
              </a:rPr>
              <a:t>K3.3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7872546" y="4253151"/>
            <a:ext cx="368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Foldery dla działań w danym zadaniu</a:t>
            </a:r>
          </a:p>
          <a:p>
            <a:pPr algn="r"/>
            <a:r>
              <a:rPr lang="pl-PL" dirty="0" smtClean="0"/>
              <a:t>(np. </a:t>
            </a:r>
            <a:r>
              <a:rPr lang="pl-PL" dirty="0" smtClean="0">
                <a:solidFill>
                  <a:srgbClr val="04A1C2"/>
                </a:solidFill>
              </a:rPr>
              <a:t>001</a:t>
            </a:r>
            <a:r>
              <a:rPr lang="pl-PL" dirty="0" smtClean="0"/>
              <a:t>, </a:t>
            </a:r>
            <a:r>
              <a:rPr lang="pl-PL" dirty="0" smtClean="0">
                <a:solidFill>
                  <a:srgbClr val="04A1C2"/>
                </a:solidFill>
              </a:rPr>
              <a:t>002</a:t>
            </a:r>
            <a:r>
              <a:rPr lang="pl-PL" dirty="0" smtClean="0"/>
              <a:t> itd.)</a:t>
            </a:r>
            <a:endParaRPr lang="pl-PL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7872545" y="4953109"/>
            <a:ext cx="368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Foldery na pliki tekstowe (</a:t>
            </a:r>
            <a:r>
              <a:rPr lang="pl-PL" dirty="0" smtClean="0">
                <a:solidFill>
                  <a:srgbClr val="04A1C2"/>
                </a:solidFill>
              </a:rPr>
              <a:t>DOCS</a:t>
            </a:r>
            <a:r>
              <a:rPr lang="pl-PL" dirty="0" smtClean="0"/>
              <a:t>) oraz pliki multimedialne (</a:t>
            </a:r>
            <a:r>
              <a:rPr lang="pl-PL" dirty="0" smtClean="0">
                <a:solidFill>
                  <a:srgbClr val="04A1C2"/>
                </a:solidFill>
              </a:rPr>
              <a:t>MEDIA</a:t>
            </a:r>
            <a:r>
              <a:rPr lang="pl-PL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98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Kampania </a:t>
            </a:r>
            <a:r>
              <a:rPr lang="pl-PL" b="1" i="1" dirty="0" smtClean="0"/>
              <a:t>Szkoły</a:t>
            </a:r>
            <a:r>
              <a:rPr lang="pl-PL" i="1" dirty="0" smtClean="0"/>
              <a:t> </a:t>
            </a:r>
            <a:r>
              <a:rPr lang="pl-PL" i="1" dirty="0"/>
              <a:t>Przyjazne dla Sprawiedliwego </a:t>
            </a:r>
            <a:r>
              <a:rPr lang="pl-PL" i="1" dirty="0" smtClean="0"/>
              <a:t>Handlu</a:t>
            </a:r>
            <a:endParaRPr lang="pl-PL" i="1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583871" y="6155871"/>
            <a:ext cx="902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/>
          <p:cNvSpPr/>
          <p:nvPr/>
        </p:nvSpPr>
        <p:spPr>
          <a:xfrm>
            <a:off x="1502229" y="6017079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0" name="Owal 9"/>
          <p:cNvSpPr/>
          <p:nvPr/>
        </p:nvSpPr>
        <p:spPr>
          <a:xfrm>
            <a:off x="3730341" y="6017077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11" name="Owal 10"/>
          <p:cNvSpPr/>
          <p:nvPr/>
        </p:nvSpPr>
        <p:spPr>
          <a:xfrm>
            <a:off x="5958454" y="6040211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12" name="Owal 11"/>
          <p:cNvSpPr/>
          <p:nvPr/>
        </p:nvSpPr>
        <p:spPr>
          <a:xfrm>
            <a:off x="8256757" y="6040211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pl-PL" dirty="0"/>
          </a:p>
        </p:txBody>
      </p:sp>
      <p:sp>
        <p:nvSpPr>
          <p:cNvPr id="13" name="Owal 12"/>
          <p:cNvSpPr/>
          <p:nvPr/>
        </p:nvSpPr>
        <p:spPr>
          <a:xfrm>
            <a:off x="10555061" y="6017078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dirty="0" smtClean="0"/>
              <a:t>Na koniec należy przesłać wniosek o nadanie tytułu (wraz z raportem </a:t>
            </a:r>
            <a:br>
              <a:rPr lang="pl-PL" dirty="0" smtClean="0"/>
            </a:br>
            <a:r>
              <a:rPr lang="pl-PL" dirty="0" smtClean="0"/>
              <a:t>i załącznikami).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487718" y="5465243"/>
            <a:ext cx="7210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hlinkClick r:id="rId3"/>
              </a:rPr>
              <a:t>www.spolecznosci.fairtrade.org.pl/kampania/wniosek-o-przyznanie-tytulu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/>
          <a:srcRect l="20434" t="13235" r="20735"/>
          <a:stretch/>
        </p:blipFill>
        <p:spPr>
          <a:xfrm>
            <a:off x="4293160" y="2420892"/>
            <a:ext cx="3600000" cy="29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Kampania</a:t>
            </a:r>
            <a:r>
              <a:rPr lang="pl-PL" dirty="0" smtClean="0"/>
              <a:t> </a:t>
            </a:r>
            <a:r>
              <a:rPr lang="pl-PL" i="1" dirty="0"/>
              <a:t>Społeczności Przyjazne dla Sprawiedliwego Handlu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dirty="0" smtClean="0"/>
              <a:t>Kampania </a:t>
            </a:r>
            <a:r>
              <a:rPr lang="pl-PL" i="1" dirty="0">
                <a:solidFill>
                  <a:srgbClr val="04A1C2"/>
                </a:solidFill>
              </a:rPr>
              <a:t>Społeczności Przyjazne dla Sprawiedliwego Handlu</a:t>
            </a:r>
            <a:r>
              <a:rPr lang="pl-PL" dirty="0">
                <a:solidFill>
                  <a:srgbClr val="04A1C2"/>
                </a:solidFill>
              </a:rPr>
              <a:t> </a:t>
            </a:r>
            <a:r>
              <a:rPr lang="pl-PL" dirty="0" smtClean="0">
                <a:solidFill>
                  <a:srgbClr val="04A1C2"/>
                </a:solidFill>
              </a:rPr>
              <a:t>(SPdSH) </a:t>
            </a:r>
            <a:r>
              <a:rPr lang="pl-PL" dirty="0" smtClean="0"/>
              <a:t>docelowo</a:t>
            </a:r>
            <a:r>
              <a:rPr lang="pl-PL" dirty="0" smtClean="0">
                <a:solidFill>
                  <a:srgbClr val="04A1C2"/>
                </a:solidFill>
              </a:rPr>
              <a:t> </a:t>
            </a:r>
            <a:r>
              <a:rPr lang="pl-PL" dirty="0" smtClean="0"/>
              <a:t>obejmie wszystkie takie </a:t>
            </a:r>
            <a:r>
              <a:rPr lang="pl-PL" dirty="0" err="1" smtClean="0"/>
              <a:t>subkampanie</a:t>
            </a:r>
            <a:r>
              <a:rPr lang="pl-PL" dirty="0" smtClean="0"/>
              <a:t> jak: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dirty="0" smtClean="0">
                <a:solidFill>
                  <a:srgbClr val="04A1C2"/>
                </a:solidFill>
                <a:hlinkClick r:id="rId2"/>
              </a:rPr>
              <a:t>Miasta Przyjazne dla Sprawiedliwego Handlu</a:t>
            </a:r>
            <a:r>
              <a:rPr lang="pl-PL" dirty="0" smtClean="0">
                <a:solidFill>
                  <a:srgbClr val="04A1C2"/>
                </a:solidFill>
              </a:rPr>
              <a:t> (</a:t>
            </a:r>
            <a:r>
              <a:rPr lang="pl-PL" dirty="0" err="1" smtClean="0">
                <a:solidFill>
                  <a:srgbClr val="04A1C2"/>
                </a:solidFill>
              </a:rPr>
              <a:t>MPdSH</a:t>
            </a:r>
            <a:r>
              <a:rPr lang="pl-PL" dirty="0" smtClean="0">
                <a:solidFill>
                  <a:srgbClr val="04A1C2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dirty="0" smtClean="0">
                <a:solidFill>
                  <a:srgbClr val="04A1C2"/>
                </a:solidFill>
                <a:hlinkClick r:id="rId3"/>
              </a:rPr>
              <a:t>Szkoły Przyjazne dla Sprawiedliwego Handlu</a:t>
            </a:r>
            <a:r>
              <a:rPr lang="pl-PL" dirty="0" smtClean="0">
                <a:solidFill>
                  <a:srgbClr val="04A1C2"/>
                </a:solidFill>
              </a:rPr>
              <a:t> (</a:t>
            </a:r>
            <a:r>
              <a:rPr lang="pl-PL" dirty="0" err="1" smtClean="0">
                <a:solidFill>
                  <a:srgbClr val="04A1C2"/>
                </a:solidFill>
              </a:rPr>
              <a:t>SzPdSH</a:t>
            </a:r>
            <a:r>
              <a:rPr lang="pl-PL" dirty="0" smtClean="0">
                <a:solidFill>
                  <a:srgbClr val="04A1C2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dirty="0" smtClean="0"/>
              <a:t>Uczelnie Przyjazne dla Sprawiedliwego Handlu (</a:t>
            </a:r>
            <a:r>
              <a:rPr lang="pl-PL" dirty="0" err="1" smtClean="0"/>
              <a:t>UPdSH</a:t>
            </a:r>
            <a:r>
              <a:rPr lang="pl-PL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dirty="0" smtClean="0"/>
              <a:t>Wspólnoty Przyjazne dla Sprawiedliwego Handlu (</a:t>
            </a:r>
            <a:r>
              <a:rPr lang="pl-PL" dirty="0" err="1" smtClean="0"/>
              <a:t>WPdSH</a:t>
            </a:r>
            <a:r>
              <a:rPr lang="pl-PL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dirty="0" smtClean="0"/>
              <a:t>Miejsca Pracy Przyjazne dla Sprawiedliwego Handlu (</a:t>
            </a:r>
            <a:r>
              <a:rPr lang="pl-PL" dirty="0" err="1" smtClean="0"/>
              <a:t>MPPdSH</a:t>
            </a:r>
            <a:r>
              <a:rPr lang="pl-PL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dirty="0" smtClean="0"/>
              <a:t>Harcerze Przyjaźni dla Sprawiedliwego Handlu (</a:t>
            </a:r>
            <a:r>
              <a:rPr lang="pl-PL" dirty="0" err="1" smtClean="0"/>
              <a:t>HPdSH</a:t>
            </a:r>
            <a:r>
              <a:rPr lang="pl-PL" dirty="0" smtClean="0"/>
              <a:t>)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Aktualnie skupiamy się na pierwszych dwóch.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53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Kampania </a:t>
            </a:r>
            <a:r>
              <a:rPr lang="pl-PL" b="1" i="1" dirty="0" smtClean="0"/>
              <a:t>Szkoły</a:t>
            </a:r>
            <a:r>
              <a:rPr lang="pl-PL" i="1" dirty="0" smtClean="0"/>
              <a:t> </a:t>
            </a:r>
            <a:r>
              <a:rPr lang="pl-PL" i="1" dirty="0"/>
              <a:t>Przyjazne dla Sprawiedliwego </a:t>
            </a:r>
            <a:r>
              <a:rPr lang="pl-PL" i="1" dirty="0" smtClean="0"/>
              <a:t>Handlu</a:t>
            </a:r>
            <a:endParaRPr lang="pl-PL" b="1" i="1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583871" y="6155871"/>
            <a:ext cx="902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/>
          <p:cNvSpPr/>
          <p:nvPr/>
        </p:nvSpPr>
        <p:spPr>
          <a:xfrm>
            <a:off x="1502229" y="6017079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0" name="Owal 9"/>
          <p:cNvSpPr/>
          <p:nvPr/>
        </p:nvSpPr>
        <p:spPr>
          <a:xfrm>
            <a:off x="3730341" y="6017077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11" name="Owal 10"/>
          <p:cNvSpPr/>
          <p:nvPr/>
        </p:nvSpPr>
        <p:spPr>
          <a:xfrm>
            <a:off x="5958454" y="6040211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12" name="Owal 11"/>
          <p:cNvSpPr/>
          <p:nvPr/>
        </p:nvSpPr>
        <p:spPr>
          <a:xfrm>
            <a:off x="8256757" y="6040211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pl-PL" dirty="0"/>
          </a:p>
        </p:txBody>
      </p:sp>
      <p:sp>
        <p:nvSpPr>
          <p:cNvPr id="13" name="Owal 12"/>
          <p:cNvSpPr/>
          <p:nvPr/>
        </p:nvSpPr>
        <p:spPr>
          <a:xfrm>
            <a:off x="10555061" y="6017078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 smtClean="0"/>
              <a:t>W </a:t>
            </a:r>
            <a:r>
              <a:rPr lang="pl-PL" dirty="0"/>
              <a:t>szkole funkcjonuje grupa koordynująca działania, której celem jest promocja idei Sprawiedliwego Handlu i prowadzenie kampanii </a:t>
            </a:r>
            <a:r>
              <a:rPr lang="pl-PL" i="1" dirty="0"/>
              <a:t>Szkoły Przyjazne dla </a:t>
            </a:r>
            <a:r>
              <a:rPr lang="pl-PL" i="1" dirty="0" smtClean="0"/>
              <a:t>Sprawiedliwego </a:t>
            </a:r>
            <a:r>
              <a:rPr lang="pl-PL" i="1" dirty="0"/>
              <a:t>Handlu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04A1C2"/>
                </a:solidFill>
              </a:rPr>
              <a:t>	Co </a:t>
            </a:r>
            <a:r>
              <a:rPr lang="pl-PL" sz="2000" b="1" dirty="0">
                <a:solidFill>
                  <a:srgbClr val="04A1C2"/>
                </a:solidFill>
              </a:rPr>
              <a:t>jest wymagane?</a:t>
            </a:r>
            <a:endParaRPr lang="pl-PL" sz="2000" dirty="0">
              <a:solidFill>
                <a:srgbClr val="04A1C2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pl-PL" sz="1800" dirty="0" smtClean="0"/>
              <a:t>Utworzenie </a:t>
            </a:r>
            <a:r>
              <a:rPr lang="pl-PL" sz="1800" dirty="0"/>
              <a:t>grupy </a:t>
            </a:r>
            <a:r>
              <a:rPr lang="pl-PL" sz="1800" dirty="0" smtClean="0"/>
              <a:t>koordynującej.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l-PL" sz="1800" dirty="0" smtClean="0"/>
              <a:t>Wskazanie </a:t>
            </a:r>
            <a:r>
              <a:rPr lang="pl-PL" sz="1800" dirty="0"/>
              <a:t>osoby zapewniającej ciągłość działania grupy do kontaktów z koordynatorem kampanii </a:t>
            </a:r>
            <a:r>
              <a:rPr lang="pl-PL" sz="1800" i="1" dirty="0"/>
              <a:t>Szkoły Przyjazne dla Sprawiedliwego Handlu</a:t>
            </a:r>
            <a:r>
              <a:rPr lang="pl-PL" sz="1800" dirty="0"/>
              <a:t> w </a:t>
            </a:r>
            <a:r>
              <a:rPr lang="pl-PL" sz="1800" dirty="0" smtClean="0"/>
              <a:t>Polsce.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l-PL" sz="1800" dirty="0" smtClean="0"/>
              <a:t>Przygotowanie </a:t>
            </a:r>
            <a:r>
              <a:rPr lang="pl-PL" sz="1800" dirty="0"/>
              <a:t>rocznego planu działań służącego realizacji poszczególnych kryteriów.</a:t>
            </a:r>
          </a:p>
          <a:p>
            <a:pPr marL="0" lvl="0" indent="0">
              <a:buNone/>
            </a:pPr>
            <a:endParaRPr lang="pl-PL" dirty="0">
              <a:solidFill>
                <a:srgbClr val="04A1C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89760" y="2942086"/>
            <a:ext cx="1016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5B400"/>
                </a:solidFill>
              </a:rPr>
              <a:t>K1</a:t>
            </a:r>
            <a:endParaRPr lang="pl-PL" sz="6000" b="1" dirty="0">
              <a:solidFill>
                <a:srgbClr val="F5B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Kampania </a:t>
            </a:r>
            <a:r>
              <a:rPr lang="pl-PL" b="1" i="1" dirty="0" smtClean="0"/>
              <a:t>Szkoły</a:t>
            </a:r>
            <a:r>
              <a:rPr lang="pl-PL" i="1" dirty="0" smtClean="0"/>
              <a:t> </a:t>
            </a:r>
            <a:r>
              <a:rPr lang="pl-PL" i="1" dirty="0"/>
              <a:t>Przyjazne dla Sprawiedliwego </a:t>
            </a:r>
            <a:r>
              <a:rPr lang="pl-PL" i="1" dirty="0" smtClean="0"/>
              <a:t>Handlu</a:t>
            </a:r>
            <a:endParaRPr lang="pl-PL" b="1" i="1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583871" y="6155871"/>
            <a:ext cx="902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/>
          <p:cNvSpPr/>
          <p:nvPr/>
        </p:nvSpPr>
        <p:spPr>
          <a:xfrm>
            <a:off x="1502229" y="6017079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0" name="Owal 9"/>
          <p:cNvSpPr/>
          <p:nvPr/>
        </p:nvSpPr>
        <p:spPr>
          <a:xfrm>
            <a:off x="3730341" y="6017077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11" name="Owal 10"/>
          <p:cNvSpPr/>
          <p:nvPr/>
        </p:nvSpPr>
        <p:spPr>
          <a:xfrm>
            <a:off x="5958454" y="6040211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12" name="Owal 11"/>
          <p:cNvSpPr/>
          <p:nvPr/>
        </p:nvSpPr>
        <p:spPr>
          <a:xfrm>
            <a:off x="8256757" y="6040211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pl-PL" dirty="0"/>
          </a:p>
        </p:txBody>
      </p:sp>
      <p:sp>
        <p:nvSpPr>
          <p:cNvPr id="13" name="Owal 12"/>
          <p:cNvSpPr/>
          <p:nvPr/>
        </p:nvSpPr>
        <p:spPr>
          <a:xfrm>
            <a:off x="10555061" y="6017078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/>
              <a:t>Władze szkoły podpisują deklarację dotyczącą zaangażowania szkoły w promocję idei Sprawiedliwego Handlu</a:t>
            </a:r>
            <a:r>
              <a:rPr lang="pl-PL" dirty="0" smtClean="0"/>
              <a:t>.</a:t>
            </a:r>
          </a:p>
          <a:p>
            <a:pPr marL="0" lv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2000" b="1" dirty="0" smtClean="0">
                <a:solidFill>
                  <a:srgbClr val="04A1C2"/>
                </a:solidFill>
              </a:rPr>
              <a:t>	Co jest wymagane?</a:t>
            </a:r>
            <a:endParaRPr lang="pl-PL" sz="2000" dirty="0" smtClean="0">
              <a:solidFill>
                <a:srgbClr val="04A1C2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pl-PL" sz="1800" dirty="0" smtClean="0"/>
              <a:t>Przyjęcie </a:t>
            </a:r>
            <a:r>
              <a:rPr lang="pl-PL" sz="1800" dirty="0"/>
              <a:t>i podpisanie deklaracji poparcia dla idei Sprawiedliwego Handlu</a:t>
            </a:r>
            <a:r>
              <a:rPr lang="pl-PL" sz="1800" dirty="0" smtClean="0"/>
              <a:t>.</a:t>
            </a:r>
          </a:p>
          <a:p>
            <a:pPr marL="0" lvl="0" indent="0">
              <a:buNone/>
            </a:pPr>
            <a:endParaRPr lang="pl-PL" dirty="0">
              <a:solidFill>
                <a:srgbClr val="04A1C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89760" y="2942086"/>
            <a:ext cx="1016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5B400"/>
                </a:solidFill>
              </a:rPr>
              <a:t>K2</a:t>
            </a:r>
            <a:endParaRPr lang="pl-PL" sz="6000" b="1" dirty="0">
              <a:solidFill>
                <a:srgbClr val="F5B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Kampania </a:t>
            </a:r>
            <a:r>
              <a:rPr lang="pl-PL" b="1" i="1" dirty="0" smtClean="0"/>
              <a:t>Szkoły</a:t>
            </a:r>
            <a:r>
              <a:rPr lang="pl-PL" i="1" dirty="0" smtClean="0"/>
              <a:t> </a:t>
            </a:r>
            <a:r>
              <a:rPr lang="pl-PL" i="1" dirty="0"/>
              <a:t>Przyjazne dla Sprawiedliwego </a:t>
            </a:r>
            <a:r>
              <a:rPr lang="pl-PL" i="1" dirty="0" smtClean="0"/>
              <a:t>Handlu</a:t>
            </a:r>
            <a:endParaRPr lang="pl-PL" b="1" i="1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583871" y="6155871"/>
            <a:ext cx="902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/>
          <p:cNvSpPr/>
          <p:nvPr/>
        </p:nvSpPr>
        <p:spPr>
          <a:xfrm>
            <a:off x="1502229" y="6017079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0" name="Owal 9"/>
          <p:cNvSpPr/>
          <p:nvPr/>
        </p:nvSpPr>
        <p:spPr>
          <a:xfrm>
            <a:off x="3730341" y="6017077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11" name="Owal 10"/>
          <p:cNvSpPr/>
          <p:nvPr/>
        </p:nvSpPr>
        <p:spPr>
          <a:xfrm>
            <a:off x="5958454" y="6040211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12" name="Owal 11"/>
          <p:cNvSpPr/>
          <p:nvPr/>
        </p:nvSpPr>
        <p:spPr>
          <a:xfrm>
            <a:off x="8256757" y="6040211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pl-PL" dirty="0"/>
          </a:p>
        </p:txBody>
      </p:sp>
      <p:sp>
        <p:nvSpPr>
          <p:cNvPr id="13" name="Owal 12"/>
          <p:cNvSpPr/>
          <p:nvPr/>
        </p:nvSpPr>
        <p:spPr>
          <a:xfrm>
            <a:off x="10555061" y="6017078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/>
              <a:t>Uczniowie, ich rodzice, nauczyciele i inni pracownicy szkoły poznają ideę Sprawiedliwego </a:t>
            </a:r>
            <a:r>
              <a:rPr lang="pl-PL" dirty="0" smtClean="0"/>
              <a:t>Handlu.</a:t>
            </a:r>
          </a:p>
          <a:p>
            <a:pPr marL="0" lv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2000" b="1" dirty="0" smtClean="0">
                <a:solidFill>
                  <a:srgbClr val="04A1C2"/>
                </a:solidFill>
              </a:rPr>
              <a:t>	Co jest wymagane?</a:t>
            </a:r>
            <a:endParaRPr lang="pl-PL" sz="2000" dirty="0" smtClean="0">
              <a:solidFill>
                <a:srgbClr val="04A1C2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pl-PL" sz="1800" dirty="0" smtClean="0"/>
              <a:t>Zapoznanie </a:t>
            </a:r>
            <a:r>
              <a:rPr lang="pl-PL" sz="1800" dirty="0"/>
              <a:t>się nauczycieli i innych pracowników szkoły z ideą Sprawiedliwego Handlu, odpowiedzialnej konsumpcji i zrównoważonego rozwoju.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l-PL" sz="1800" dirty="0" smtClean="0"/>
              <a:t>Zapoznanie </a:t>
            </a:r>
            <a:r>
              <a:rPr lang="pl-PL" sz="1800" dirty="0"/>
              <a:t>uczniów z ideą Sprawiedliwego Handlu, odpowiedzialnej konsumpcji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zrównoważonego rozwoju. Tematy te są prezentowane w każdej klasie na przynajmniej jednym przedmiocie, co najmniej raz w semestrze.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l-PL" sz="1800" dirty="0" smtClean="0"/>
              <a:t>Zapoznanie </a:t>
            </a:r>
            <a:r>
              <a:rPr lang="pl-PL" sz="1800" dirty="0"/>
              <a:t>rodziców z ideą Sprawiedliwego Handlu, odpowiedzialnej konsumpcji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zrównoważonego </a:t>
            </a:r>
            <a:r>
              <a:rPr lang="pl-PL" sz="1800" dirty="0"/>
              <a:t>rozwoju. Temat musi zostać zaprezentowany na co najmniej jednym spotkaniu otwartym dla rodziców w trakcie danego roku szkolnego.</a:t>
            </a:r>
          </a:p>
          <a:p>
            <a:pPr marL="914400" lvl="2" indent="0">
              <a:buNone/>
            </a:pPr>
            <a:endParaRPr lang="pl-PL" sz="1800" dirty="0" smtClean="0"/>
          </a:p>
          <a:p>
            <a:pPr marL="0" lvl="0" indent="0">
              <a:buNone/>
            </a:pPr>
            <a:endParaRPr lang="pl-PL" dirty="0">
              <a:solidFill>
                <a:srgbClr val="04A1C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89760" y="2942086"/>
            <a:ext cx="1016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5B400"/>
                </a:solidFill>
              </a:rPr>
              <a:t>K3</a:t>
            </a:r>
            <a:endParaRPr lang="pl-PL" sz="6000" b="1" dirty="0">
              <a:solidFill>
                <a:srgbClr val="F5B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Kampania </a:t>
            </a:r>
            <a:r>
              <a:rPr lang="pl-PL" b="1" i="1" dirty="0" smtClean="0"/>
              <a:t>Szkoły</a:t>
            </a:r>
            <a:r>
              <a:rPr lang="pl-PL" i="1" dirty="0" smtClean="0"/>
              <a:t> </a:t>
            </a:r>
            <a:r>
              <a:rPr lang="pl-PL" i="1" dirty="0"/>
              <a:t>Przyjazne dla Sprawiedliwego </a:t>
            </a:r>
            <a:r>
              <a:rPr lang="pl-PL" i="1" dirty="0" smtClean="0"/>
              <a:t>Handlu</a:t>
            </a:r>
            <a:endParaRPr lang="pl-PL" b="1" i="1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583871" y="6155871"/>
            <a:ext cx="902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/>
          <p:cNvSpPr/>
          <p:nvPr/>
        </p:nvSpPr>
        <p:spPr>
          <a:xfrm>
            <a:off x="1502229" y="6017079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0" name="Owal 9"/>
          <p:cNvSpPr/>
          <p:nvPr/>
        </p:nvSpPr>
        <p:spPr>
          <a:xfrm>
            <a:off x="3730341" y="6017077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11" name="Owal 10"/>
          <p:cNvSpPr/>
          <p:nvPr/>
        </p:nvSpPr>
        <p:spPr>
          <a:xfrm>
            <a:off x="5958454" y="6040211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12" name="Owal 11"/>
          <p:cNvSpPr/>
          <p:nvPr/>
        </p:nvSpPr>
        <p:spPr>
          <a:xfrm>
            <a:off x="8256757" y="6040211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pl-PL" dirty="0"/>
          </a:p>
        </p:txBody>
      </p:sp>
      <p:sp>
        <p:nvSpPr>
          <p:cNvPr id="13" name="Owal 12"/>
          <p:cNvSpPr/>
          <p:nvPr/>
        </p:nvSpPr>
        <p:spPr>
          <a:xfrm>
            <a:off x="10555061" y="6017078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/>
              <a:t>Szkoła promuje ideę Sprawiedliwego Handlu na swoim terenie oraz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społeczności </a:t>
            </a:r>
            <a:r>
              <a:rPr lang="pl-PL" dirty="0" smtClean="0"/>
              <a:t>lokalnej.</a:t>
            </a:r>
          </a:p>
          <a:p>
            <a:pPr marL="0" lv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2000" b="1" dirty="0" smtClean="0">
                <a:solidFill>
                  <a:srgbClr val="04A1C2"/>
                </a:solidFill>
              </a:rPr>
              <a:t>	Co jest wymagane?</a:t>
            </a:r>
            <a:endParaRPr lang="pl-PL" sz="2000" dirty="0" smtClean="0">
              <a:solidFill>
                <a:srgbClr val="04A1C2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pl-PL" sz="1800" dirty="0" smtClean="0"/>
              <a:t>Zorganizowanie </a:t>
            </a:r>
            <a:r>
              <a:rPr lang="pl-PL" sz="1800" dirty="0"/>
              <a:t>w ciągu roku dwóch imprez promujących Sprawiedliwy Handel, np. z okazji </a:t>
            </a:r>
            <a:r>
              <a:rPr lang="pl-PL" sz="1800" i="1" dirty="0"/>
              <a:t>Światowego Dnia Sprawiedliwego Handlu</a:t>
            </a:r>
            <a:r>
              <a:rPr lang="pl-PL" sz="1800" dirty="0"/>
              <a:t>, odbywającego się w drugą sobotę maja, czy </a:t>
            </a:r>
            <a:r>
              <a:rPr lang="pl-PL" sz="1800" i="1" dirty="0"/>
              <a:t>Tygodnia Edukacji Globalnej</a:t>
            </a:r>
            <a:r>
              <a:rPr lang="pl-PL" sz="1800" dirty="0"/>
              <a:t>, przypadającego w trzecim tygodniu listopada.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l-PL" sz="1800" dirty="0" smtClean="0"/>
              <a:t>Regularne </a:t>
            </a:r>
            <a:r>
              <a:rPr lang="pl-PL" sz="1800" dirty="0"/>
              <a:t>zamieszczanie informacji na temat Sprawiedliwego Handlu w mediach szkolnych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np. gabloty, materiały promocyjne szkoły, strony internetowe, media społecznościowe) oraz prowadzenie kroniki kampanii, w której odnotowywane są wszystkie wydarzenia z nią związane</a:t>
            </a:r>
            <a:r>
              <a:rPr lang="pl-PL" sz="1800" dirty="0" smtClean="0"/>
              <a:t>.</a:t>
            </a:r>
          </a:p>
          <a:p>
            <a:pPr marL="0" lvl="0" indent="0">
              <a:buNone/>
            </a:pPr>
            <a:endParaRPr lang="pl-PL" dirty="0">
              <a:solidFill>
                <a:srgbClr val="04A1C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89760" y="2942086"/>
            <a:ext cx="1016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5B400"/>
                </a:solidFill>
              </a:rPr>
              <a:t>K4</a:t>
            </a:r>
            <a:endParaRPr lang="pl-PL" sz="6000" b="1" dirty="0">
              <a:solidFill>
                <a:srgbClr val="F5B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Kampania </a:t>
            </a:r>
            <a:r>
              <a:rPr lang="pl-PL" b="1" i="1" dirty="0" smtClean="0"/>
              <a:t>Szkoły</a:t>
            </a:r>
            <a:r>
              <a:rPr lang="pl-PL" i="1" dirty="0" smtClean="0"/>
              <a:t> </a:t>
            </a:r>
            <a:r>
              <a:rPr lang="pl-PL" i="1" dirty="0"/>
              <a:t>Przyjazne dla Sprawiedliwego </a:t>
            </a:r>
            <a:r>
              <a:rPr lang="pl-PL" i="1" dirty="0" smtClean="0"/>
              <a:t>Handlu</a:t>
            </a:r>
            <a:endParaRPr lang="pl-PL" b="1" i="1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583871" y="6155871"/>
            <a:ext cx="902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/>
          <p:cNvSpPr/>
          <p:nvPr/>
        </p:nvSpPr>
        <p:spPr>
          <a:xfrm>
            <a:off x="1502229" y="6017079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10" name="Owal 9"/>
          <p:cNvSpPr/>
          <p:nvPr/>
        </p:nvSpPr>
        <p:spPr>
          <a:xfrm>
            <a:off x="3730341" y="6017077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</a:t>
            </a:r>
            <a:endParaRPr lang="pl-PL" dirty="0"/>
          </a:p>
        </p:txBody>
      </p:sp>
      <p:sp>
        <p:nvSpPr>
          <p:cNvPr id="11" name="Owal 10"/>
          <p:cNvSpPr/>
          <p:nvPr/>
        </p:nvSpPr>
        <p:spPr>
          <a:xfrm>
            <a:off x="5958454" y="6040211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12" name="Owal 11"/>
          <p:cNvSpPr/>
          <p:nvPr/>
        </p:nvSpPr>
        <p:spPr>
          <a:xfrm>
            <a:off x="8256757" y="6040211"/>
            <a:ext cx="269421" cy="269421"/>
          </a:xfrm>
          <a:prstGeom prst="ellipse">
            <a:avLst/>
          </a:prstGeom>
          <a:solidFill>
            <a:srgbClr val="04A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</a:t>
            </a:r>
            <a:endParaRPr lang="pl-PL" dirty="0"/>
          </a:p>
        </p:txBody>
      </p:sp>
      <p:sp>
        <p:nvSpPr>
          <p:cNvPr id="13" name="Owal 12"/>
          <p:cNvSpPr/>
          <p:nvPr/>
        </p:nvSpPr>
        <p:spPr>
          <a:xfrm>
            <a:off x="10555061" y="6017078"/>
            <a:ext cx="269421" cy="269421"/>
          </a:xfrm>
          <a:prstGeom prst="ellipse">
            <a:avLst/>
          </a:prstGeom>
          <a:solidFill>
            <a:srgbClr val="F5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/>
              <a:t>Szkoła sprzyja wprowadzaniu produktów Sprawiedliwego Handlu na swoim terenie oraz w społeczności </a:t>
            </a:r>
            <a:r>
              <a:rPr lang="pl-PL" dirty="0" smtClean="0"/>
              <a:t>lokalnej.</a:t>
            </a:r>
          </a:p>
          <a:p>
            <a:pPr marL="0" lv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2000" b="1" dirty="0" smtClean="0">
                <a:solidFill>
                  <a:srgbClr val="04A1C2"/>
                </a:solidFill>
              </a:rPr>
              <a:t>	Co jest wymagane?</a:t>
            </a:r>
            <a:endParaRPr lang="pl-PL" sz="2000" dirty="0" smtClean="0">
              <a:solidFill>
                <a:srgbClr val="04A1C2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pl-PL" sz="1800" dirty="0" smtClean="0"/>
              <a:t>Stosowanie </a:t>
            </a:r>
            <a:r>
              <a:rPr lang="pl-PL" sz="1800" dirty="0"/>
              <a:t>produktów Sprawiedliwego Handlu w trakcie działań promujących ideę Fair Trade.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pl-PL" sz="1800" dirty="0" smtClean="0"/>
              <a:t>Przeprowadzenie </a:t>
            </a:r>
            <a:r>
              <a:rPr lang="pl-PL" sz="1800" dirty="0"/>
              <a:t>akcji poszukiwania produktów Sprawiedliwego Handlu w okolicznych punktach handlowych, gastronomicznych, usługowych lub zakładach produkcyjnych.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pl-PL" sz="1800" dirty="0" smtClean="0"/>
          </a:p>
          <a:p>
            <a:pPr marL="0" lvl="0" indent="0">
              <a:buNone/>
            </a:pPr>
            <a:endParaRPr lang="pl-PL" dirty="0">
              <a:solidFill>
                <a:srgbClr val="04A1C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89760" y="2942086"/>
            <a:ext cx="1016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5B400"/>
                </a:solidFill>
              </a:rPr>
              <a:t>K5</a:t>
            </a:r>
            <a:endParaRPr lang="pl-PL" sz="6000" b="1" dirty="0">
              <a:solidFill>
                <a:srgbClr val="F5B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Okazje do promowania Sprawiedliwego Handlu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 smtClean="0"/>
              <a:t>Istnieje wiele okazji, które w sposób naturalny ułatwiają poruszanie tematu Sprawiedliwego Handlu. Warto korzystać z pomysłów dostępnych online.</a:t>
            </a:r>
          </a:p>
        </p:txBody>
      </p:sp>
      <p:sp>
        <p:nvSpPr>
          <p:cNvPr id="5" name="Prostokąt 4"/>
          <p:cNvSpPr/>
          <p:nvPr/>
        </p:nvSpPr>
        <p:spPr>
          <a:xfrm>
            <a:off x="3494903" y="6336268"/>
            <a:ext cx="5202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hlinkClick r:id="rId3"/>
              </a:rPr>
              <a:t>www.spolecznosci.fairtrade.org.pl/propozycje-dzialan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18480" t="12574" r="19380"/>
          <a:stretch/>
        </p:blipFill>
        <p:spPr>
          <a:xfrm>
            <a:off x="4296000" y="3026044"/>
            <a:ext cx="3600000" cy="284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Najbliższe okazje do promowania Sprawiedliwego Handlu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l-PL" dirty="0" smtClean="0"/>
              <a:t>Światowy </a:t>
            </a:r>
            <a:r>
              <a:rPr lang="pl-PL" dirty="0"/>
              <a:t>Dzień Żywności/Światowy Dzień Żywienia i Walki z </a:t>
            </a:r>
            <a:r>
              <a:rPr lang="pl-PL" dirty="0" smtClean="0"/>
              <a:t>Głodem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6102" t="36864" r="63055" b="31527"/>
          <a:stretch/>
        </p:blipFill>
        <p:spPr>
          <a:xfrm>
            <a:off x="3555290" y="2651107"/>
            <a:ext cx="5081417" cy="292928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838199" y="6356148"/>
            <a:ext cx="7759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>
                <a:hlinkClick r:id="rId4"/>
              </a:rPr>
              <a:t>www.pah.org.pl/main/nasze_dzialania/106/130/glod_i_niedozywienie</a:t>
            </a:r>
            <a:endParaRPr lang="pl-PL" sz="1600" dirty="0"/>
          </a:p>
        </p:txBody>
      </p:sp>
      <p:sp>
        <p:nvSpPr>
          <p:cNvPr id="9" name="Prostokąt 8"/>
          <p:cNvSpPr/>
          <p:nvPr/>
        </p:nvSpPr>
        <p:spPr>
          <a:xfrm>
            <a:off x="838200" y="6067323"/>
            <a:ext cx="10515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>
                <a:hlinkClick r:id="rId5"/>
              </a:rPr>
              <a:t>www.worldhunger.org/articles/Learn/world%20hunger%20facts%202002.htm#Number_of_hungry_people_in_the_world 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007473" y="2607155"/>
            <a:ext cx="2005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5B400"/>
                </a:solidFill>
              </a:rPr>
              <a:t>16.10</a:t>
            </a:r>
            <a:endParaRPr lang="pl-PL" sz="6000" b="1" dirty="0">
              <a:solidFill>
                <a:srgbClr val="F5B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Najbliższe okazje do promowania Sprawiedliwego Handlu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l-PL" dirty="0" smtClean="0"/>
              <a:t>Międzynarodowy </a:t>
            </a:r>
            <a:r>
              <a:rPr lang="pl-PL" dirty="0"/>
              <a:t>Dzień Walki z Ubóstwem</a:t>
            </a:r>
            <a:endParaRPr lang="pl-PL" dirty="0" smtClean="0"/>
          </a:p>
        </p:txBody>
      </p:sp>
      <p:sp>
        <p:nvSpPr>
          <p:cNvPr id="10" name="pole tekstowe 9"/>
          <p:cNvSpPr txBox="1"/>
          <p:nvPr/>
        </p:nvSpPr>
        <p:spPr>
          <a:xfrm>
            <a:off x="1007473" y="2607155"/>
            <a:ext cx="2005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5B400"/>
                </a:solidFill>
              </a:rPr>
              <a:t>17.10</a:t>
            </a:r>
            <a:endParaRPr lang="pl-PL" sz="6000" b="1" dirty="0">
              <a:solidFill>
                <a:srgbClr val="F5B400"/>
              </a:solidFill>
            </a:endParaRPr>
          </a:p>
        </p:txBody>
      </p:sp>
      <p:pic>
        <p:nvPicPr>
          <p:cNvPr id="8" name="Picture 2" descr="http://cdn1.globalissues.org/i/poverty/wdi-2008/2005-poverty-levels-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69" y="2359024"/>
            <a:ext cx="47625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3173010" y="6341030"/>
            <a:ext cx="5480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hlinkClick r:id="rId4"/>
              </a:rPr>
              <a:t>www.globalissues.org/article/26/poverty-facts-and-stats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7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Najbliższe okazje do promowania Sprawiedliwego Handlu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37574" y="1825625"/>
            <a:ext cx="7461055" cy="11265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 smtClean="0"/>
              <a:t>Światowy </a:t>
            </a:r>
            <a:r>
              <a:rPr lang="pl-PL" dirty="0"/>
              <a:t>Dzień Informacji na </a:t>
            </a:r>
            <a:r>
              <a:rPr lang="pl-PL" dirty="0" smtClean="0"/>
              <a:t>temat Rozwoju </a:t>
            </a:r>
            <a:r>
              <a:rPr lang="pl-PL" i="1" dirty="0" smtClean="0"/>
              <a:t>oraz</a:t>
            </a:r>
          </a:p>
          <a:p>
            <a:pPr marL="0" lvl="0" indent="0">
              <a:buNone/>
            </a:pPr>
            <a:r>
              <a:rPr lang="pl-PL" dirty="0"/>
              <a:t>Światowy Dzień Nauki dla Pokoju i Rozwoju</a:t>
            </a:r>
            <a:endParaRPr lang="pl-PL" dirty="0" smtClean="0"/>
          </a:p>
        </p:txBody>
      </p:sp>
      <p:sp>
        <p:nvSpPr>
          <p:cNvPr id="10" name="pole tekstowe 9"/>
          <p:cNvSpPr txBox="1"/>
          <p:nvPr/>
        </p:nvSpPr>
        <p:spPr>
          <a:xfrm>
            <a:off x="1007473" y="2607155"/>
            <a:ext cx="2005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5B400"/>
                </a:solidFill>
              </a:rPr>
              <a:t>24.10</a:t>
            </a:r>
            <a:endParaRPr lang="pl-PL" sz="6000" b="1" dirty="0">
              <a:solidFill>
                <a:srgbClr val="F5B4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19986" t="10253" r="20778"/>
          <a:stretch/>
        </p:blipFill>
        <p:spPr>
          <a:xfrm>
            <a:off x="7329265" y="3243870"/>
            <a:ext cx="3600000" cy="306803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23303" t="9636" r="23992" b="375"/>
          <a:stretch/>
        </p:blipFill>
        <p:spPr>
          <a:xfrm>
            <a:off x="3439413" y="3234151"/>
            <a:ext cx="3193630" cy="306720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7841444" y="6337015"/>
            <a:ext cx="2575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hlinkClick r:id="rId5"/>
              </a:rPr>
              <a:t>www.polskapomoc.gov.pl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3937113" y="6336268"/>
            <a:ext cx="219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6"/>
              </a:rPr>
              <a:t>www.zagranica.org.pl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007472" y="3376396"/>
            <a:ext cx="2005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5B400"/>
                </a:solidFill>
              </a:rPr>
              <a:t>10.11</a:t>
            </a:r>
            <a:endParaRPr lang="pl-PL" sz="6000" b="1" dirty="0">
              <a:solidFill>
                <a:srgbClr val="F5B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Najbliższe okazje do promowania Sprawiedliwego Handlu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l-PL" dirty="0" smtClean="0"/>
              <a:t>Tydzień </a:t>
            </a:r>
            <a:r>
              <a:rPr lang="pl-PL" dirty="0"/>
              <a:t>Edukacji </a:t>
            </a:r>
            <a:r>
              <a:rPr lang="pl-PL" dirty="0" smtClean="0"/>
              <a:t>Globalnej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007473" y="2607155"/>
            <a:ext cx="2946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5B400"/>
                </a:solidFill>
              </a:rPr>
              <a:t>16-22.11</a:t>
            </a:r>
            <a:endParaRPr lang="pl-PL" sz="6000" b="1" dirty="0">
              <a:solidFill>
                <a:srgbClr val="F5B4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12247" t="9688" r="13005"/>
          <a:stretch/>
        </p:blipFill>
        <p:spPr>
          <a:xfrm>
            <a:off x="4122964" y="2786733"/>
            <a:ext cx="4320000" cy="293599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262054" y="6336268"/>
            <a:ext cx="1667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4"/>
              </a:rPr>
              <a:t>www.teg.edu.pl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257195" y="2276701"/>
            <a:ext cx="3677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srgbClr val="433D34"/>
                </a:solidFill>
                <a:latin typeface="Helvetica Neue"/>
              </a:rPr>
              <a:t>Równość – od słów do czynów</a:t>
            </a:r>
            <a:endParaRPr lang="pl-PL" sz="2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82" y="3922723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Kampania</a:t>
            </a:r>
            <a:r>
              <a:rPr lang="pl-PL" dirty="0" smtClean="0"/>
              <a:t> </a:t>
            </a:r>
            <a:r>
              <a:rPr lang="pl-PL" i="1" dirty="0"/>
              <a:t>Społeczności Przyjazne dla Sprawiedliwego Handlu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dirty="0" smtClean="0"/>
              <a:t>Kampania </a:t>
            </a:r>
            <a:r>
              <a:rPr lang="pl-PL" i="1" dirty="0">
                <a:solidFill>
                  <a:srgbClr val="04A1C2"/>
                </a:solidFill>
              </a:rPr>
              <a:t>Społeczności Przyjazne dla Sprawiedliwego Handlu</a:t>
            </a:r>
            <a:r>
              <a:rPr lang="pl-PL" dirty="0">
                <a:solidFill>
                  <a:srgbClr val="04A1C2"/>
                </a:solidFill>
              </a:rPr>
              <a:t> </a:t>
            </a:r>
            <a:r>
              <a:rPr lang="pl-PL" dirty="0" smtClean="0"/>
              <a:t>jest prowadzona </a:t>
            </a:r>
            <a:r>
              <a:rPr lang="pl-PL" dirty="0"/>
              <a:t>przez </a:t>
            </a:r>
            <a:r>
              <a:rPr lang="pl-PL" dirty="0" smtClean="0">
                <a:hlinkClick r:id="rId2"/>
              </a:rPr>
              <a:t>Fundację „Koalicja Sprawiedliwego Handlu”</a:t>
            </a:r>
            <a:r>
              <a:rPr lang="pl-PL" dirty="0" smtClean="0"/>
              <a:t> razem </a:t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 smtClean="0">
                <a:hlinkClick r:id="rId3"/>
              </a:rPr>
              <a:t>Polskim Stowarzyszeniem Sprawiedliwego Handlu „Trzeci Świat i My”</a:t>
            </a:r>
            <a:r>
              <a:rPr lang="pl-PL" dirty="0" smtClean="0"/>
              <a:t>.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73" y="3669990"/>
            <a:ext cx="2936392" cy="1152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04" y="3678990"/>
            <a:ext cx="32480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Najbliższe okazje do promowania Sprawiedliwego Handlu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l-PL" dirty="0" smtClean="0"/>
              <a:t>Światowy Dzień Praw Konsumenta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007473" y="2607155"/>
            <a:ext cx="2946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5B400"/>
                </a:solidFill>
              </a:rPr>
              <a:t>15.03</a:t>
            </a:r>
            <a:endParaRPr lang="pl-PL" sz="6000" b="1" dirty="0">
              <a:solidFill>
                <a:srgbClr val="F5B4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871662" y="6127234"/>
            <a:ext cx="8448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hlinkClick r:id="rId3"/>
              </a:rPr>
              <a:t>www.spolecznosci.fairtrade.org.pl/swiatowy-dzien-praw-konsumenta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/>
          <a:srcRect l="21107" t="17106" r="40339"/>
          <a:stretch/>
        </p:blipFill>
        <p:spPr>
          <a:xfrm>
            <a:off x="4637999" y="2431758"/>
            <a:ext cx="2916000" cy="352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Warto zobaczyć!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pl-PL" dirty="0" smtClean="0"/>
          </a:p>
        </p:txBody>
      </p:sp>
      <p:sp>
        <p:nvSpPr>
          <p:cNvPr id="5" name="Prostokąt 4"/>
          <p:cNvSpPr/>
          <p:nvPr/>
        </p:nvSpPr>
        <p:spPr>
          <a:xfrm>
            <a:off x="4656000" y="5474744"/>
            <a:ext cx="288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hlinkClick r:id="rId3"/>
              </a:rPr>
              <a:t>pl.solidarityeconomy.eu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/>
          <a:srcRect l="18331" t="10029" r="18986" b="28367"/>
          <a:stretch/>
        </p:blipFill>
        <p:spPr>
          <a:xfrm>
            <a:off x="3087188" y="1815183"/>
            <a:ext cx="6017624" cy="33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uwagę!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422464" y="2190506"/>
            <a:ext cx="53470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Zachęcamy do kontaktu z nami!</a:t>
            </a:r>
          </a:p>
          <a:p>
            <a:pPr algn="ctr"/>
            <a:r>
              <a:rPr lang="pl-PL" sz="2800" dirty="0" smtClean="0">
                <a:hlinkClick r:id="rId3"/>
              </a:rPr>
              <a:t>fairtrade@fairtrade.org.pl</a:t>
            </a:r>
            <a:endParaRPr lang="pl-PL" sz="2800" dirty="0" smtClean="0"/>
          </a:p>
          <a:p>
            <a:pPr algn="ctr"/>
            <a:r>
              <a:rPr lang="pl-PL" sz="2800" dirty="0" smtClean="0">
                <a:hlinkClick r:id="rId4"/>
              </a:rPr>
              <a:t>www.fairtrade.org.pl</a:t>
            </a:r>
            <a:r>
              <a:rPr lang="pl-PL" sz="2800" dirty="0" smtClean="0"/>
              <a:t> 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26" y="4449247"/>
            <a:ext cx="3349737" cy="13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Projekty</a:t>
            </a:r>
            <a:r>
              <a:rPr lang="pl-PL" dirty="0" smtClean="0"/>
              <a:t> Fundacji „Koalicja Sprawiedliwego Handlu”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Poniższe projekty </a:t>
            </a:r>
            <a:r>
              <a:rPr lang="pl-PL" dirty="0"/>
              <a:t>są realizowane z wybranymi podmiotami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prowadzone wyłącznie przez </a:t>
            </a:r>
            <a:r>
              <a:rPr lang="pl-PL" dirty="0" smtClean="0"/>
              <a:t>Koalicję Sprawiedliwego Handlu:</a:t>
            </a:r>
          </a:p>
          <a:p>
            <a:pPr lvl="1"/>
            <a:r>
              <a:rPr lang="pl-PL" i="1" dirty="0" smtClean="0"/>
              <a:t>Budowa podstaw dla kampanii Szkoły Przyjazne dla Sprawiedliwego Handlu </a:t>
            </a:r>
          </a:p>
          <a:p>
            <a:pPr lvl="1"/>
            <a:r>
              <a:rPr lang="pl-PL" i="1" dirty="0" smtClean="0"/>
              <a:t>Rozwój kampanii Społeczności Przyjazne dla Sprawiedliwego Handlu</a:t>
            </a:r>
          </a:p>
          <a:p>
            <a:pPr lvl="0"/>
            <a:r>
              <a:rPr lang="pl-PL" dirty="0" smtClean="0"/>
              <a:t>Wyżej wymienione </a:t>
            </a:r>
            <a:r>
              <a:rPr lang="pl-PL" dirty="0"/>
              <a:t>projekty wspierają starających się o uzyskanie tytułu oraz obejmują dodatkowe </a:t>
            </a:r>
            <a:r>
              <a:rPr lang="pl-PL" dirty="0" smtClean="0"/>
              <a:t>działania, </a:t>
            </a:r>
            <a:r>
              <a:rPr lang="pl-PL" dirty="0"/>
              <a:t>np. </a:t>
            </a:r>
            <a:r>
              <a:rPr lang="pl-PL" dirty="0" smtClean="0"/>
              <a:t>konkurs, </a:t>
            </a:r>
            <a:r>
              <a:rPr lang="pl-PL" dirty="0" err="1"/>
              <a:t>minigranty</a:t>
            </a:r>
            <a:r>
              <a:rPr lang="pl-PL" dirty="0"/>
              <a:t>.</a:t>
            </a:r>
          </a:p>
          <a:p>
            <a:endParaRPr lang="pl-PL" i="1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44155"/>
            <a:ext cx="4680000" cy="124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98200" y="6339076"/>
            <a:ext cx="5760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>
                <a:hlinkClick r:id="rId4"/>
              </a:rPr>
              <a:t>www.spolecznosci.fairtrade.org.pl/category/budowa-szpdsh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00" y="4744155"/>
            <a:ext cx="4680000" cy="124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241800" y="6339076"/>
            <a:ext cx="5544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  <a:hlinkClick r:id="rId6"/>
              </a:rPr>
              <a:t>www.spolecznosci.fairtrade.org.pl/category/rozwoj-spdsh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0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Projekty</a:t>
            </a:r>
            <a:r>
              <a:rPr lang="pl-PL" dirty="0" smtClean="0"/>
              <a:t> Fundacji „Koalicja Sprawiedliwego Handlu”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825625"/>
            <a:ext cx="6903720" cy="4351338"/>
          </a:xfrm>
        </p:spPr>
        <p:txBody>
          <a:bodyPr>
            <a:normAutofit/>
          </a:bodyPr>
          <a:lstStyle/>
          <a:p>
            <a:pPr lvl="0"/>
            <a:r>
              <a:rPr lang="pl-PL" dirty="0" smtClean="0"/>
              <a:t>Udział </a:t>
            </a:r>
            <a:r>
              <a:rPr lang="pl-PL" dirty="0"/>
              <a:t>w którymkolwiek z </a:t>
            </a:r>
            <a:r>
              <a:rPr lang="pl-PL" dirty="0" smtClean="0"/>
              <a:t>tych projektów </a:t>
            </a:r>
            <a:r>
              <a:rPr lang="pl-PL" dirty="0"/>
              <a:t>nie oznacza </a:t>
            </a:r>
            <a:r>
              <a:rPr lang="pl-PL" i="1" dirty="0"/>
              <a:t>automatycznego</a:t>
            </a:r>
            <a:r>
              <a:rPr lang="pl-PL" dirty="0"/>
              <a:t> uzyskania </a:t>
            </a:r>
            <a:r>
              <a:rPr lang="pl-PL" dirty="0" smtClean="0"/>
              <a:t>tytułu.</a:t>
            </a:r>
            <a:endParaRPr lang="pl-PL" dirty="0"/>
          </a:p>
          <a:p>
            <a:pPr lvl="0"/>
            <a:r>
              <a:rPr lang="pl-PL" dirty="0"/>
              <a:t>Aby </a:t>
            </a:r>
            <a:r>
              <a:rPr lang="pl-PL" dirty="0" smtClean="0"/>
              <a:t>ubiegać się o nadanie tytułu, </a:t>
            </a:r>
            <a:r>
              <a:rPr lang="pl-PL" dirty="0"/>
              <a:t>niezbędne jest prowadzenie kampanii przez co najmniej </a:t>
            </a:r>
            <a:r>
              <a:rPr lang="pl-PL" dirty="0" smtClean="0"/>
              <a:t>rok, spełnienie wymagań opisanych </a:t>
            </a:r>
            <a:br>
              <a:rPr lang="pl-PL" dirty="0" smtClean="0"/>
            </a:br>
            <a:r>
              <a:rPr lang="pl-PL" dirty="0" smtClean="0"/>
              <a:t>w kryteriach </a:t>
            </a:r>
            <a:r>
              <a:rPr lang="pl-PL" dirty="0"/>
              <a:t>oraz wypełnienie wniosku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wraz </a:t>
            </a:r>
            <a:r>
              <a:rPr lang="pl-PL" dirty="0"/>
              <a:t>z załącznikami</a:t>
            </a:r>
            <a:r>
              <a:rPr lang="pl-PL" dirty="0" smtClean="0"/>
              <a:t>.</a:t>
            </a:r>
            <a:endParaRPr lang="pl-PL" sz="18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28" y="1938842"/>
            <a:ext cx="2772000" cy="39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4A1C2"/>
                </a:solidFill>
              </a:rPr>
              <a:t>Projekt </a:t>
            </a:r>
            <a:r>
              <a:rPr lang="pl-PL" i="1" dirty="0" smtClean="0">
                <a:solidFill>
                  <a:srgbClr val="04A1C2"/>
                </a:solidFill>
              </a:rPr>
              <a:t>Budowa podstaw dla kampanii </a:t>
            </a:r>
            <a:r>
              <a:rPr lang="pl-PL" i="1" dirty="0" err="1" smtClean="0">
                <a:solidFill>
                  <a:srgbClr val="04A1C2"/>
                </a:solidFill>
              </a:rPr>
              <a:t>SzPdSH</a:t>
            </a:r>
            <a:endParaRPr lang="pl-PL" i="1" dirty="0">
              <a:solidFill>
                <a:srgbClr val="04A1C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Przydatne materiały projektowe</a:t>
            </a:r>
          </a:p>
        </p:txBody>
      </p:sp>
      <p:sp>
        <p:nvSpPr>
          <p:cNvPr id="4" name="Prostokąt 3"/>
          <p:cNvSpPr/>
          <p:nvPr/>
        </p:nvSpPr>
        <p:spPr>
          <a:xfrm>
            <a:off x="2478002" y="6311900"/>
            <a:ext cx="723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  <a:hlinkClick r:id="rId2"/>
              </a:rPr>
              <a:t>www.spolecznosci.fairtrade.org.pl/projekt-sas-materialy-do-pobrania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21018" t="13006" r="21087"/>
          <a:stretch/>
        </p:blipFill>
        <p:spPr>
          <a:xfrm>
            <a:off x="4296000" y="2479922"/>
            <a:ext cx="3600000" cy="30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4A1C2"/>
                </a:solidFill>
              </a:rPr>
              <a:t>Projekt </a:t>
            </a:r>
            <a:r>
              <a:rPr lang="pl-PL" i="1" dirty="0" smtClean="0">
                <a:solidFill>
                  <a:srgbClr val="04A1C2"/>
                </a:solidFill>
              </a:rPr>
              <a:t>Budowa podstaw dla kampanii </a:t>
            </a:r>
            <a:r>
              <a:rPr lang="pl-PL" i="1" dirty="0" err="1" smtClean="0">
                <a:solidFill>
                  <a:srgbClr val="04A1C2"/>
                </a:solidFill>
              </a:rPr>
              <a:t>SzPdSH</a:t>
            </a:r>
            <a:endParaRPr lang="pl-PL" i="1" dirty="0">
              <a:solidFill>
                <a:srgbClr val="04A1C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Dotychczasowe działania </a:t>
            </a:r>
            <a:r>
              <a:rPr lang="pl-PL" dirty="0" smtClean="0"/>
              <a:t>projektowe promujące </a:t>
            </a:r>
            <a:r>
              <a:rPr lang="pl-PL" dirty="0"/>
              <a:t>Sprawiedliwy Handel</a:t>
            </a:r>
            <a:endParaRPr lang="pl-PL" dirty="0" smtClean="0"/>
          </a:p>
        </p:txBody>
      </p:sp>
      <p:sp>
        <p:nvSpPr>
          <p:cNvPr id="4" name="Prostokąt 3"/>
          <p:cNvSpPr/>
          <p:nvPr/>
        </p:nvSpPr>
        <p:spPr>
          <a:xfrm>
            <a:off x="696000" y="6059269"/>
            <a:ext cx="1080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>
                <a:hlinkClick r:id="rId2"/>
              </a:rPr>
              <a:t>www.spolecznosci.fairtrade.org.pl/propozycje-dzialan</a:t>
            </a:r>
            <a:endParaRPr lang="pl-PL" dirty="0" smtClean="0"/>
          </a:p>
          <a:p>
            <a:pPr algn="ctr"/>
            <a:r>
              <a:rPr lang="pl-PL" dirty="0" smtClean="0">
                <a:hlinkClick r:id="rId3"/>
              </a:rPr>
              <a:t>www.fairtrade.org.pl/a66363_swiatowy_dzien_sprawiedliwego_handlu_2015_zobacz_co_bedzie_sie_dzialo.html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1294"/>
            <a:ext cx="2880000" cy="288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00" y="2561294"/>
            <a:ext cx="2880000" cy="288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0" y="2561294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4A1C2"/>
                </a:solidFill>
              </a:rPr>
              <a:t>Projekt </a:t>
            </a:r>
            <a:r>
              <a:rPr lang="pl-PL" i="1" dirty="0" smtClean="0">
                <a:solidFill>
                  <a:srgbClr val="04A1C2"/>
                </a:solidFill>
              </a:rPr>
              <a:t>Budowa podstaw dla kampanii </a:t>
            </a:r>
            <a:r>
              <a:rPr lang="pl-PL" i="1" dirty="0" err="1" smtClean="0">
                <a:solidFill>
                  <a:srgbClr val="04A1C2"/>
                </a:solidFill>
              </a:rPr>
              <a:t>SzPdSH</a:t>
            </a:r>
            <a:endParaRPr lang="pl-PL" i="1" dirty="0">
              <a:solidFill>
                <a:srgbClr val="04A1C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Co jeszcze przed nami?</a:t>
            </a:r>
          </a:p>
          <a:p>
            <a:r>
              <a:rPr lang="pl-PL" b="1" dirty="0" smtClean="0"/>
              <a:t>Konferencja </a:t>
            </a:r>
            <a:r>
              <a:rPr lang="pl-PL" b="1" dirty="0"/>
              <a:t>i publikacja z dobrymi </a:t>
            </a:r>
            <a:r>
              <a:rPr lang="pl-PL" b="1" dirty="0" smtClean="0"/>
              <a:t>praktykami</a:t>
            </a:r>
          </a:p>
          <a:p>
            <a:pPr lvl="1"/>
            <a:r>
              <a:rPr lang="pl-PL" dirty="0" smtClean="0"/>
              <a:t>Pod </a:t>
            </a:r>
            <a:r>
              <a:rPr lang="pl-PL" dirty="0"/>
              <a:t>koniec trwania projektu (w marcu lub kwietniu 2016) zaprosimy państwa na konferencję, podczas której zaprezentujemy najciekawsze działania z kampanii </a:t>
            </a:r>
            <a:r>
              <a:rPr lang="pl-PL" i="1" dirty="0"/>
              <a:t>Szkoły Przyjazne dla Sprawiedliwego Handlu</a:t>
            </a:r>
            <a:r>
              <a:rPr lang="pl-PL" dirty="0"/>
              <a:t> w kraju i za granicą – a więc także państwa działania</a:t>
            </a:r>
            <a:r>
              <a:rPr lang="pl-PL" dirty="0" smtClean="0"/>
              <a:t>!</a:t>
            </a:r>
          </a:p>
          <a:p>
            <a:r>
              <a:rPr lang="pl-PL" b="1" dirty="0"/>
              <a:t>Konkurs na najciekawszą prezentację</a:t>
            </a:r>
          </a:p>
          <a:p>
            <a:pPr lvl="1"/>
            <a:r>
              <a:rPr lang="pl-PL" dirty="0"/>
              <a:t>Przypominamy, że </a:t>
            </a:r>
            <a:r>
              <a:rPr lang="pl-PL" b="1" dirty="0"/>
              <a:t>szkoły uczestniczące w projekcie </a:t>
            </a:r>
            <a:r>
              <a:rPr lang="pl-PL" dirty="0"/>
              <a:t>mogą wziąć udział w</a:t>
            </a:r>
            <a:r>
              <a:rPr lang="pl-PL" b="1" dirty="0"/>
              <a:t> konkursie na najciekawszą prezentację swych działań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586000" y="6336268"/>
            <a:ext cx="70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  <a:hlinkClick r:id="rId2"/>
              </a:rPr>
              <a:t>www.spolecznosci.fairtrade.org.pl/budowa-szpdsh-dalsze-dzialania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5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 </a:t>
            </a:r>
            <a:r>
              <a:rPr lang="pl-PL" i="1" dirty="0"/>
              <a:t>Rozwój kampanii </a:t>
            </a:r>
            <a:r>
              <a:rPr lang="pl-PL" i="1" dirty="0" smtClean="0"/>
              <a:t>SPdSH </a:t>
            </a:r>
            <a:r>
              <a:rPr lang="pl-PL" dirty="0" smtClean="0"/>
              <a:t>– Nasze wsparcie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pl-PL" dirty="0" smtClean="0"/>
              <a:t>Możliwość </a:t>
            </a:r>
            <a:r>
              <a:rPr lang="pl-PL" dirty="0"/>
              <a:t>udziału w </a:t>
            </a:r>
            <a:r>
              <a:rPr lang="pl-PL" b="1" dirty="0" smtClean="0"/>
              <a:t>warsztatach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10825856" y="1690688"/>
            <a:ext cx="64953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pl-PL" sz="6600" dirty="0">
                <a:solidFill>
                  <a:srgbClr val="F5B400"/>
                </a:solidFill>
                <a:latin typeface="Consolas" panose="020B0609020204030204" pitchFamily="49" charset="0"/>
              </a:rPr>
              <a:t>1</a:t>
            </a:r>
            <a:endParaRPr lang="pl-PL" sz="6600" dirty="0">
              <a:solidFill>
                <a:srgbClr val="F5B4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858186" y="2586930"/>
            <a:ext cx="64953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pl-PL" sz="6600" dirty="0" smtClean="0">
                <a:solidFill>
                  <a:srgbClr val="04A1C2"/>
                </a:solidFill>
                <a:latin typeface="Consolas" panose="020B0609020204030204" pitchFamily="49" charset="0"/>
              </a:rPr>
              <a:t>2</a:t>
            </a:r>
            <a:endParaRPr lang="pl-PL" sz="6600" dirty="0">
              <a:solidFill>
                <a:srgbClr val="04A1C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858185" y="3589050"/>
            <a:ext cx="64953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pl-PL" sz="6600" dirty="0" smtClean="0">
                <a:solidFill>
                  <a:srgbClr val="04A1C2"/>
                </a:solidFill>
                <a:latin typeface="Consolas" panose="020B0609020204030204" pitchFamily="49" charset="0"/>
              </a:rPr>
              <a:t>3</a:t>
            </a:r>
            <a:endParaRPr lang="pl-PL" sz="6600" dirty="0">
              <a:solidFill>
                <a:srgbClr val="04A1C2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858186" y="4591169"/>
            <a:ext cx="649537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pl-PL" sz="6600" dirty="0" smtClean="0">
                <a:solidFill>
                  <a:srgbClr val="04A1C2"/>
                </a:solidFill>
                <a:latin typeface="Consolas" panose="020B0609020204030204" pitchFamily="49" charset="0"/>
              </a:rPr>
              <a:t>4</a:t>
            </a:r>
            <a:endParaRPr lang="pl-PL" sz="6600" dirty="0">
              <a:solidFill>
                <a:srgbClr val="04A1C2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/>
          <a:srcRect l="20786" t="10791" r="20704"/>
          <a:stretch/>
        </p:blipFill>
        <p:spPr>
          <a:xfrm>
            <a:off x="3936000" y="2472026"/>
            <a:ext cx="4320000" cy="370493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522514" y="6345741"/>
            <a:ext cx="11146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  <a:hlinkClick r:id="rId3"/>
              </a:rPr>
              <a:t>www.spolecznosci.fairtrade.org.pl/warsztaty-dla-osob-prowadzacych-kampanie-popularyzujace-sprawiedliwy-handel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87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821</Words>
  <Application>Microsoft Office PowerPoint</Application>
  <PresentationFormat>Panoramiczny</PresentationFormat>
  <Paragraphs>239</Paragraphs>
  <Slides>32</Slides>
  <Notes>18</Notes>
  <HiddenSlides>1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Consolas</vt:lpstr>
      <vt:lpstr>Helvetica Neue</vt:lpstr>
      <vt:lpstr>Wingdings</vt:lpstr>
      <vt:lpstr>Motyw pakietu Office</vt:lpstr>
      <vt:lpstr>Budowa podstaw dla kampanii  Szkoły Przyjazne dla Sprawiedliwego Handlu</vt:lpstr>
      <vt:lpstr>Kampania Społeczności Przyjazne dla Sprawiedliwego Handlu </vt:lpstr>
      <vt:lpstr>Kampania Społeczności Przyjazne dla Sprawiedliwego Handlu </vt:lpstr>
      <vt:lpstr>Projekty Fundacji „Koalicja Sprawiedliwego Handlu”</vt:lpstr>
      <vt:lpstr>Projekty Fundacji „Koalicja Sprawiedliwego Handlu”</vt:lpstr>
      <vt:lpstr>Projekt Budowa podstaw dla kampanii SzPdSH</vt:lpstr>
      <vt:lpstr>Projekt Budowa podstaw dla kampanii SzPdSH</vt:lpstr>
      <vt:lpstr>Projekt Budowa podstaw dla kampanii SzPdSH</vt:lpstr>
      <vt:lpstr>Projekt Rozwój kampanii SPdSH – Nasze wsparcie</vt:lpstr>
      <vt:lpstr>Projekt Rozwój kampanii SPdSH – Nasze wsparcie</vt:lpstr>
      <vt:lpstr>Projekt Rozwój kampanii SPdSH – Nasze wsparcie</vt:lpstr>
      <vt:lpstr>Projekt Rozwój kampanii SPdSH – Nasze wsparcie</vt:lpstr>
      <vt:lpstr>Kampania Szkoły Przyjazne dla Sprawiedliwego Handlu</vt:lpstr>
      <vt:lpstr>Kampania Szkoły Przyjazne dla Sprawiedliwego Handlu</vt:lpstr>
      <vt:lpstr>Kampania Szkoły Przyjazne dla Sprawiedliwego Handlu</vt:lpstr>
      <vt:lpstr>Kampania Szkoły Przyjazne dla Sprawiedliwego Handlu</vt:lpstr>
      <vt:lpstr>Kampania Szkoły Przyjazne dla Sprawiedliwego Handlu</vt:lpstr>
      <vt:lpstr>Kampania Szkoły Przyjazne dla Sprawiedliwego Handlu</vt:lpstr>
      <vt:lpstr>Kampania Szkoły Przyjazne dla Sprawiedliwego Handlu</vt:lpstr>
      <vt:lpstr>Kampania Szkoły Przyjazne dla Sprawiedliwego Handlu</vt:lpstr>
      <vt:lpstr>Kampania Szkoły Przyjazne dla Sprawiedliwego Handlu</vt:lpstr>
      <vt:lpstr>Kampania Szkoły Przyjazne dla Sprawiedliwego Handlu</vt:lpstr>
      <vt:lpstr>Kampania Szkoły Przyjazne dla Sprawiedliwego Handlu</vt:lpstr>
      <vt:lpstr>Kampania Szkoły Przyjazne dla Sprawiedliwego Handlu</vt:lpstr>
      <vt:lpstr>Okazje do promowania Sprawiedliwego Handlu</vt:lpstr>
      <vt:lpstr>Najbliższe okazje do promowania Sprawiedliwego Handlu</vt:lpstr>
      <vt:lpstr>Najbliższe okazje do promowania Sprawiedliwego Handlu</vt:lpstr>
      <vt:lpstr>Najbliższe okazje do promowania Sprawiedliwego Handlu</vt:lpstr>
      <vt:lpstr>Najbliższe okazje do promowania Sprawiedliwego Handlu</vt:lpstr>
      <vt:lpstr>Najbliższe okazje do promowania Sprawiedliwego Handlu</vt:lpstr>
      <vt:lpstr>Warto zobaczyć!</vt:lpstr>
      <vt:lpstr>Dziękujemy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Zbigniew Szalbot</dc:creator>
  <cp:lastModifiedBy>Zbigniew Szalbot</cp:lastModifiedBy>
  <cp:revision>107</cp:revision>
  <dcterms:created xsi:type="dcterms:W3CDTF">2015-10-13T20:59:12Z</dcterms:created>
  <dcterms:modified xsi:type="dcterms:W3CDTF">2015-10-20T20:27:06Z</dcterms:modified>
</cp:coreProperties>
</file>